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17"/>
  </p:notesMasterIdLst>
  <p:sldIdLst>
    <p:sldId id="264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0" r:id="rId14"/>
    <p:sldId id="289" r:id="rId15"/>
    <p:sldId id="277" r:id="rId16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EA588-BABD-4CDC-9364-7DF219FCB961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6F035-62CF-4DEA-BBD7-0A792C684B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6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1143000"/>
            <a:ext cx="7772400" cy="4572000"/>
            <a:chOff x="1371600" y="1143000"/>
            <a:chExt cx="7772400" cy="5715000"/>
          </a:xfrm>
          <a:effectLst>
            <a:reflection blurRad="6350" stA="50000" endA="300" endPos="15500" dist="50800" dir="5400000" sy="-100000" algn="bl" rotWithShape="0"/>
          </a:effectLst>
        </p:grpSpPr>
        <p:sp>
          <p:nvSpPr>
            <p:cNvPr id="8" name="Rectangle 7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76401"/>
            <a:ext cx="6400800" cy="192405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9737"/>
            <a:ext cx="6400800" cy="152286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6574536"/>
            <a:ext cx="2133600" cy="27432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574536"/>
            <a:ext cx="365760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2286000" y="3794763"/>
            <a:ext cx="4572000" cy="1588"/>
          </a:xfrm>
          <a:prstGeom prst="line">
            <a:avLst/>
          </a:prstGeom>
          <a:ln w="28575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143000"/>
            <a:ext cx="7772400" cy="5715000"/>
            <a:chOff x="1371600" y="1143000"/>
            <a:chExt cx="7772400" cy="5715000"/>
          </a:xfrm>
        </p:grpSpPr>
        <p:sp>
          <p:nvSpPr>
            <p:cNvPr id="8" name="Rectangle 7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28801"/>
            <a:ext cx="6553200" cy="45447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74536"/>
            <a:ext cx="2133600" cy="27432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 flipV="1">
            <a:off x="8366760" y="0"/>
            <a:ext cx="777240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4940146" y="3428206"/>
            <a:ext cx="68580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09296" y="152400"/>
            <a:ext cx="734704" cy="5851525"/>
          </a:xfrm>
        </p:spPr>
        <p:txBody>
          <a:bodyPr vert="eaVert" anchor="t" anchorCtr="0"/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1143000"/>
            <a:ext cx="7772400" cy="2743200"/>
            <a:chOff x="0" y="1143000"/>
            <a:chExt cx="7772400" cy="2743200"/>
          </a:xfrm>
        </p:grpSpPr>
        <p:sp>
          <p:nvSpPr>
            <p:cNvPr id="9" name="Rectangle 8"/>
            <p:cNvSpPr/>
            <p:nvPr/>
          </p:nvSpPr>
          <p:spPr>
            <a:xfrm>
              <a:off x="0" y="1143000"/>
              <a:ext cx="7772400" cy="2743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371600"/>
              <a:ext cx="7543800" cy="2286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600200"/>
              <a:ext cx="7315200" cy="1828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68580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56848"/>
            <a:ext cx="6858000" cy="64008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>
            <a:lvl1pPr marL="0" indent="0">
              <a:buNone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6574536"/>
            <a:ext cx="2133600" cy="27432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574536"/>
            <a:ext cx="365760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828800"/>
            <a:ext cx="3108960" cy="45447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536" y="1828800"/>
            <a:ext cx="3108960" cy="45447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6288" y="1825934"/>
            <a:ext cx="310896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6288" y="2667000"/>
            <a:ext cx="3108960" cy="37201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2103" y="1825934"/>
            <a:ext cx="310896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2103" y="2667000"/>
            <a:ext cx="3108960" cy="372015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10800000">
            <a:off x="2071048" y="2548267"/>
            <a:ext cx="6400800" cy="1588"/>
          </a:xfrm>
          <a:prstGeom prst="line">
            <a:avLst/>
          </a:prstGeom>
          <a:ln w="28575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/>
          <p:nvPr/>
        </p:nvGrpSpPr>
        <p:grpSpPr>
          <a:xfrm>
            <a:off x="0" y="0"/>
            <a:ext cx="9144000" cy="6400800"/>
            <a:chOff x="0" y="457200"/>
            <a:chExt cx="9144000" cy="64008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11" name="Rectangle 10"/>
            <p:cNvSpPr/>
            <p:nvPr/>
          </p:nvSpPr>
          <p:spPr>
            <a:xfrm>
              <a:off x="0" y="457200"/>
              <a:ext cx="9144000" cy="6400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" y="685800"/>
              <a:ext cx="8686800" cy="6172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200" y="914400"/>
              <a:ext cx="8229600" cy="5943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44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430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6574536"/>
            <a:ext cx="2133600" cy="27432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574536"/>
            <a:ext cx="28956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71600" y="1143000"/>
            <a:ext cx="77724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9" name="Rectangle 8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28800"/>
            <a:ext cx="4926013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2133600"/>
            <a:ext cx="1371600" cy="38862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 rot="5400000">
            <a:off x="3268981" y="-3268981"/>
            <a:ext cx="777240" cy="7315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1" y="789296"/>
            <a:ext cx="73152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4678"/>
            <a:ext cx="7315200" cy="77877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5400000">
            <a:off x="3268980" y="-3268981"/>
            <a:ext cx="777240" cy="7315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0" y="789296"/>
            <a:ext cx="73152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3"/>
          <p:cNvGrpSpPr/>
          <p:nvPr/>
        </p:nvGrpSpPr>
        <p:grpSpPr>
          <a:xfrm>
            <a:off x="1371600" y="1143000"/>
            <a:ext cx="77724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15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7315200" cy="77724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304" y="1828800"/>
            <a:ext cx="4928616" cy="4562856"/>
          </a:xfrm>
          <a:effectLst>
            <a:reflection blurRad="6350" stA="50000" endA="300" endPos="6000" dist="50800" dir="5400000" sy="-100000" algn="bl" rotWithShape="0"/>
            <a:softEdge rad="317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2130552"/>
            <a:ext cx="1371600" cy="3886200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57150" prstMaterial="metal">
              <a:bevelT w="25400" h="12700" prst="softRound"/>
            </a:sp3d>
          </a:bodyPr>
          <a:lstStyle>
            <a:lvl1pPr marL="0" indent="0">
              <a:buNone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/>
          <p:nvPr/>
        </p:nvGrpSpPr>
        <p:grpSpPr>
          <a:xfrm>
            <a:off x="1371600" y="1143000"/>
            <a:ext cx="7772400" cy="5715000"/>
            <a:chOff x="1371600" y="1143000"/>
            <a:chExt cx="7772400" cy="5715000"/>
          </a:xfrm>
        </p:grpSpPr>
        <p:sp>
          <p:nvSpPr>
            <p:cNvPr id="11" name="Rectangle 10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777240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828800"/>
            <a:ext cx="6400800" cy="454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240" y="6574536"/>
            <a:ext cx="365760" cy="274320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667000" y="3429000"/>
            <a:ext cx="68580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6553200" y="6574536"/>
            <a:ext cx="2133600" cy="27432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1828800" y="6574536"/>
            <a:ext cx="2895600" cy="27432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660177" y="3005919"/>
            <a:ext cx="6248400" cy="8461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effectLst>
            <a:innerShdw blurRad="63500">
              <a:srgbClr val="F1F1F1"/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"/>
        <a:defRPr sz="20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1pPr>
      <a:lvl2pPr marL="682625" indent="-3413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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2pPr>
      <a:lvl3pPr marL="1023938" indent="-3413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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3pPr>
      <a:lvl4pPr marL="1377950" indent="-3540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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4pPr>
      <a:lvl5pPr marL="1719263" indent="-341313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 2" pitchFamily="18" charset="2"/>
        <a:buChar char="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geotravel.ru/ft/67/30/3067/4124/sm4a47f067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816382" cy="2139720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rgbClr val="000099"/>
                </a:solidFill>
                <a:effectLst/>
              </a:rPr>
              <a:t> </a:t>
            </a:r>
            <a:r>
              <a:rPr lang="ru-RU" sz="4000" b="1" dirty="0" smtClean="0">
                <a:solidFill>
                  <a:srgbClr val="000099"/>
                </a:solidFill>
                <a:effectLst/>
              </a:rPr>
              <a:t>Занятие № 1.</a:t>
            </a:r>
            <a:br>
              <a:rPr lang="ru-RU" sz="4000" b="1" dirty="0" smtClean="0">
                <a:solidFill>
                  <a:srgbClr val="000099"/>
                </a:solidFill>
                <a:effectLst/>
              </a:rPr>
            </a:br>
            <a:r>
              <a:rPr lang="ru-RU" sz="4000" b="1" dirty="0" smtClean="0">
                <a:solidFill>
                  <a:srgbClr val="000099"/>
                </a:solidFill>
                <a:effectLst/>
              </a:rPr>
              <a:t>Растительный</a:t>
            </a:r>
            <a:r>
              <a:rPr lang="en-US" sz="4000" b="1" dirty="0" smtClean="0">
                <a:solidFill>
                  <a:srgbClr val="000099"/>
                </a:solidFill>
                <a:effectLst/>
              </a:rPr>
              <a:t> </a:t>
            </a:r>
            <a:r>
              <a:rPr lang="ru-RU" sz="4000" b="1" dirty="0" smtClean="0">
                <a:solidFill>
                  <a:srgbClr val="000099"/>
                </a:solidFill>
                <a:effectLst/>
              </a:rPr>
              <a:t> </a:t>
            </a:r>
            <a:r>
              <a:rPr lang="ru-RU" sz="4000" b="1" dirty="0" smtClean="0">
                <a:solidFill>
                  <a:srgbClr val="000099"/>
                </a:solidFill>
                <a:effectLst/>
              </a:rPr>
              <a:t/>
            </a:r>
            <a:br>
              <a:rPr lang="ru-RU" sz="4000" b="1" dirty="0" smtClean="0">
                <a:solidFill>
                  <a:srgbClr val="000099"/>
                </a:solidFill>
                <a:effectLst/>
              </a:rPr>
            </a:br>
            <a:r>
              <a:rPr lang="ru-RU" sz="4000" b="1" dirty="0" smtClean="0">
                <a:solidFill>
                  <a:srgbClr val="000099"/>
                </a:solidFill>
                <a:effectLst/>
              </a:rPr>
              <a:t>мир Кубани</a:t>
            </a:r>
            <a:endParaRPr lang="ru-RU" sz="4000" b="1" dirty="0">
              <a:solidFill>
                <a:srgbClr val="000099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8604"/>
            <a:ext cx="2415212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7752" y="4357694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Подготовила: </a:t>
            </a:r>
          </a:p>
          <a:p>
            <a:pPr algn="r"/>
            <a:r>
              <a:rPr lang="ru-RU" dirty="0" smtClean="0"/>
              <a:t>ПДО </a:t>
            </a:r>
            <a:r>
              <a:rPr lang="ru-RU" dirty="0" err="1" smtClean="0"/>
              <a:t>Конова</a:t>
            </a:r>
            <a:r>
              <a:rPr lang="ru-RU" dirty="0" smtClean="0"/>
              <a:t> </a:t>
            </a:r>
            <a:r>
              <a:rPr lang="ru-RU" dirty="0" smtClean="0"/>
              <a:t>И</a:t>
            </a:r>
            <a:r>
              <a:rPr lang="ru-RU" dirty="0" smtClean="0"/>
              <a:t>.И.</a:t>
            </a:r>
            <a:endParaRPr lang="ru-RU" dirty="0" smtClean="0"/>
          </a:p>
          <a:p>
            <a:pPr algn="r"/>
            <a:r>
              <a:rPr lang="ru-RU" dirty="0" smtClean="0"/>
              <a:t>2020 </a:t>
            </a:r>
            <a:r>
              <a:rPr lang="ru-RU" dirty="0" smtClean="0"/>
              <a:t>год</a:t>
            </a:r>
            <a:endParaRPr lang="ru-RU" dirty="0"/>
          </a:p>
          <a:p>
            <a:pPr algn="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3862870"/>
            <a:ext cx="3456319" cy="194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60648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Основная часть лесов приходится на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предгорья и горные районы.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Леса Кубани занимают около 2млн. га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05732"/>
            <a:ext cx="3727216" cy="4240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05732"/>
            <a:ext cx="3707904" cy="4240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82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коро осен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801" y="20560"/>
            <a:ext cx="9177801" cy="687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5589238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Леса – это украшение края,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рек, это запас древесины,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вкусных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ягод, ценных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4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39747"/>
            <a:ext cx="3096344" cy="45447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Облепиха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Малина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Ежевика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Боярышник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Барбарис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Лещина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Маслята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Опята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 другое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1127" y="260648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лесах Краснодарского края</a:t>
            </a:r>
            <a:r>
              <a:rPr kumimoji="0" lang="en-US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велики</a:t>
            </a:r>
            <a:r>
              <a:rPr kumimoji="0" lang="en-US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запасы ягод и грибов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omans-life.net/pk10/sorta_jagod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43222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okru.ru/files/images/20171022/8219m6pen2n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4560441" cy="3417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0-tub-ru.yandex.net/i?id=8c76e43ae17a1bef41eca1762853894e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698" y="1628800"/>
            <a:ext cx="4804282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mikaspb.ru/catalog/kust_decor/images/crataegus/Monogy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3830" y="1844824"/>
            <a:ext cx="5025347" cy="376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mirlandshaft.ru/wp-content/uploads/2016/11/Barbaris-obyiknovennyiy-plodyi-na-solnt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989" y="2132856"/>
            <a:ext cx="5209659" cy="390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opotencii.com/uploads/posts/2017-11/1509798889_hazelnuts-2421364_12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142" y="1806229"/>
            <a:ext cx="5591857" cy="372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w-dog.ru/wallpapers/12/2/4605040837059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171" y="1928404"/>
            <a:ext cx="5561293" cy="3693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grandgames.net/puzzle/source/maslyat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4584" y="2834689"/>
            <a:ext cx="4965237" cy="372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gribu.ru/sites/default/files/fotos/opyat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4340" y="1336409"/>
            <a:ext cx="5325481" cy="399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news.water-good.ru/wp-content/uploads/2016/10/989898-1024x68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142" y="1726431"/>
            <a:ext cx="5708766" cy="3807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02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16632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Неразумная хозяйственная деятельность</a:t>
            </a:r>
            <a:b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людей привела к тому, что некоторые</a:t>
            </a:r>
            <a:b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растения становятся редкими и исчезающими.</a:t>
            </a:r>
            <a:b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Они занесены в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Красную книгу Кубани.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6027" y="1932514"/>
            <a:ext cx="26567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Можжевельник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Крокус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Цикламен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https://econet.ru/uploads/pictures/391386/content_42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5481220" cy="4110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cvetomir.ru/wp-content/uploads/2013/04/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345" y="2676145"/>
            <a:ext cx="560783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pictar.ru/data/media/56/flowers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5591331" cy="419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zakupator.com/uploads/media/topic/2016/11/24/20/955a7e82611c0919b1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8747" y="2804685"/>
            <a:ext cx="5631421" cy="3569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ak3.picdn.net/shutterstock/videos/12873803/thumb/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69794"/>
            <a:ext cx="5844352" cy="3292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837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256584" cy="5298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Карта-схема растительности 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Краснодарского края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2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47664" y="674400"/>
            <a:ext cx="566580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шум дубрав, и птичьи голоса…</a:t>
            </a:r>
          </a:p>
          <a:p>
            <a:pPr>
              <a:spcBef>
                <a:spcPct val="50000"/>
              </a:spcBef>
            </a:pPr>
            <a:r>
              <a:rPr 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 природу, сказочную фею,</a:t>
            </a:r>
          </a:p>
          <a:p>
            <a:pPr>
              <a:spcBef>
                <a:spcPct val="50000"/>
              </a:spcBef>
            </a:pPr>
            <a:r>
              <a:rPr 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то, что она дарит чудеса,</a:t>
            </a:r>
          </a:p>
          <a:p>
            <a:pPr>
              <a:spcBef>
                <a:spcPct val="50000"/>
              </a:spcBef>
            </a:pPr>
            <a:r>
              <a:rPr 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лишь беречь и восхищаться ею.</a:t>
            </a:r>
          </a:p>
          <a:p>
            <a:pPr algn="r">
              <a:spcBef>
                <a:spcPct val="50000"/>
              </a:spcBef>
            </a:pPr>
            <a:r>
              <a:rPr 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Коваленко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Нажми чтобы увеличить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9566"/>
            <a:ext cx="2952328" cy="2211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2132" y="116632"/>
            <a:ext cx="7910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Краснодарском крае произрастает более 3000 видов растений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2338511" cy="237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i.artfile.me/wallpaper/28-05-2009/1920x1080/cvety-kaluzhnicy-lyutiki-436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6761" y="3999831"/>
            <a:ext cx="4034933" cy="226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4" descr="Я ещё маленьки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4156" y="1628800"/>
            <a:ext cx="2817803" cy="211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72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998" y="3933056"/>
            <a:ext cx="26860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38792"/>
            <a:ext cx="2736304" cy="27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3121"/>
            <a:ext cx="2879725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4606"/>
            <a:ext cx="2718170" cy="26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382245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Объясняется такое богатство растительного мира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разнообразием природных условий в крае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86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44819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Река Кубань делит поверхность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Краснодарского края на две части</a:t>
            </a:r>
            <a:r>
              <a:rPr kumimoji="0" lang="en-US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br>
              <a:rPr kumimoji="0" lang="en-US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северную равнинную и южную гористую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d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3411186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856" y="2489531"/>
            <a:ext cx="3464832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95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6976243" cy="4352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1" y="116632"/>
            <a:ext cx="78403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прошлом равнина была покрыта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различными травянистыми растениями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4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6064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</a:t>
            </a:r>
            <a:r>
              <a:rPr kumimoji="0" lang="ru-RU" altLang="ru-RU" sz="3200" b="1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овременная степь вся распахана и занята посевами культурных растений</a:t>
            </a:r>
            <a:endParaRPr kumimoji="0" lang="ru-RU" sz="1600" b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kartinki.me/pic/201308/1600x900/kartinki.me-14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47790"/>
            <a:ext cx="6552728" cy="3685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7923" y="5190618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>
              <a:spcBef>
                <a:spcPts val="1500"/>
              </a:spcBef>
              <a:buClr>
                <a:prstClr val="black">
                  <a:lumMod val="50000"/>
                  <a:lumOff val="50000"/>
                </a:prstClr>
              </a:buClr>
              <a:buSzPct val="80000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Неразумная хозяйственная деятельность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привела к тому, что некоторые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становятся редкими и исчезающими.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занесены в Красную книгу Кубани.</a:t>
            </a:r>
            <a:endParaRPr lang="ru-RU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6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6664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степи можно встретить</a:t>
            </a:r>
            <a:r>
              <a:rPr kumimoji="0" lang="en-US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966664" y="1124743"/>
            <a:ext cx="255587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тимофеевку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льнянку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мятлик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ромашку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репейник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мак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зверобой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полынь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лебеду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ukrainian-seeds.com.ua/wp-content/uploads/2016/10/timofeevk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3"/>
            <a:ext cx="354967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asienda.ru/data/cache/2015sep/25/20/329186_76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5967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0-tub-ru.yandex.net/i?id=ef32bad592ed21d4a233f3ea990125bc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6618" y="2721781"/>
            <a:ext cx="4099718" cy="3079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koffkindom.ru/wp-content/uploads/2016/02/%D0%A0%D0%BE%D0%BC%D0%B0%D1%88%D0%BA%D0%B0-%D0%B0%D0%BF%D1%82%D0%B5%D1%87%D0%BD%D0%B0%D1%8F-%D0%BF%D0%BE%D0%BB%D0%B5%D0%B7%D0%BD%D1%8B%D0%B5-%D1%81%D0%B2%D0%BE%D0%B9%D1%81%D1%82%D0%B2%D0%B0-%D0%B8-%D0%BF%D1%80%D0%BE%D1%82%D0%B8%D0%B2%D0%BE%D0%BF%D0%BE%D0%BA%D0%B0%D0%B7%D0%B0%D0%BD%D0%B8%D1%8F-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1822011"/>
            <a:ext cx="5178435" cy="3448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urologia.msk.ru/wp-content/uploads/2016/12/01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4132880" cy="3941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img1.goodfon.ru/original/1280x960/b/5d/maki-pole-lug-trava-lepestk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68327"/>
            <a:ext cx="4844106" cy="3633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yamuzhchina.ru/wp-content/uploads/2017/02/hypericum-perforatu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4280" y="2074553"/>
            <a:ext cx="5169737" cy="3877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narodnymi.com/wp-content/uploads/2016/03/polyn-1-1024x7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792" y="1637454"/>
            <a:ext cx="4896545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www.apteka-sadivnyka.ua/wp-content/uploads/2018/05/kak_vyvesti_oso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451" y="1482049"/>
            <a:ext cx="5173378" cy="495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sb.agronomu.com/media/res/1/6/4/4/4/16444.oka8n0.79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4884" y="1261089"/>
            <a:ext cx="5318511" cy="531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70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47667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Степь переходит в лесостепь</a:t>
            </a: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DFD29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i.sunhome.ru/foto/215/lesostep.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868" y="1340768"/>
            <a:ext cx="369550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141" y="4534402"/>
            <a:ext cx="477423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kern="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протянулась  неширокой полосой по</a:t>
            </a:r>
          </a:p>
          <a:p>
            <a:pPr marL="342900" lvl="0" indent="-34290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kern="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левому берегу Кубани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3" r="2973" b="2784"/>
          <a:stretch/>
        </p:blipFill>
        <p:spPr bwMode="auto">
          <a:xfrm>
            <a:off x="5218374" y="3502275"/>
            <a:ext cx="3534308" cy="3318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52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Прост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12" y="810"/>
            <a:ext cx="9151392" cy="68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842" y="5301208"/>
            <a:ext cx="8348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лесостепи встречаются </a:t>
            </a:r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островки лесов 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дуба, граба, клёна, орешника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6623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78fdd184fd9471f795737258c8b53d56cdc52"/>
</p:tagLst>
</file>

<file path=ppt/theme/theme1.xml><?xml version="1.0" encoding="utf-8"?>
<a:theme xmlns:a="http://schemas.openxmlformats.org/drawingml/2006/main" name="Тема15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Infinity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finity">
      <a:fillStyleLst>
        <a:solidFill>
          <a:schemeClr val="phClr">
            <a:shade val="95000"/>
            <a:satMod val="115000"/>
          </a:schemeClr>
        </a:solidFill>
        <a:gradFill rotWithShape="1">
          <a:gsLst>
            <a:gs pos="0">
              <a:schemeClr val="phClr">
                <a:tint val="90000"/>
                <a:alpha val="50000"/>
                <a:satMod val="150000"/>
              </a:schemeClr>
            </a:gs>
            <a:gs pos="35000">
              <a:schemeClr val="phClr">
                <a:tint val="100000"/>
                <a:alpha val="80000"/>
                <a:satMod val="130000"/>
              </a:schemeClr>
            </a:gs>
            <a:gs pos="100000">
              <a:schemeClr val="phClr">
                <a:tint val="100000"/>
                <a:shade val="90000"/>
                <a:alpha val="95000"/>
                <a:satMod val="11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1000"/>
                <a:alpha val="90000"/>
                <a:satMod val="130000"/>
              </a:schemeClr>
            </a:gs>
            <a:gs pos="50000">
              <a:schemeClr val="phClr">
                <a:shade val="93000"/>
                <a:alpha val="70000"/>
                <a:satMod val="130000"/>
              </a:schemeClr>
            </a:gs>
            <a:gs pos="75000">
              <a:schemeClr val="phClr">
                <a:shade val="94000"/>
                <a:alpha val="50000"/>
                <a:satMod val="135000"/>
              </a:schemeClr>
            </a:gs>
            <a:gs pos="100000">
              <a:schemeClr val="phClr">
                <a:shade val="94000"/>
                <a:alpha val="50000"/>
                <a:satMod val="135000"/>
              </a:schemeClr>
            </a:gs>
          </a:gsLst>
          <a:lin ang="0" scaled="0"/>
        </a:gradFill>
      </a:fillStyleLst>
      <a:lnStyleLst>
        <a:ln w="19050" cap="flat" cmpd="sng" algn="ctr">
          <a:solidFill>
            <a:schemeClr val="phClr">
              <a:shade val="95000"/>
            </a:schemeClr>
          </a:solidFill>
          <a:prstDash val="solid"/>
        </a:ln>
        <a:ln w="31750" cap="flat" cmpd="sng" algn="ctr">
          <a:solidFill>
            <a:schemeClr val="phClr">
              <a:shade val="95000"/>
              <a:satMod val="110000"/>
            </a:schemeClr>
          </a:solidFill>
          <a:prstDash val="solid"/>
        </a:ln>
        <a:ln w="57150" cap="flat" cmpd="dbl" algn="ctr">
          <a:solidFill>
            <a:schemeClr val="phClr">
              <a:shade val="95000"/>
              <a:satMod val="130000"/>
            </a:schemeClr>
          </a:solidFill>
          <a:prstDash val="solid"/>
        </a:ln>
      </a:lnStyleLst>
      <a:effectStyleLst>
        <a:effectStyle>
          <a:effectLst>
            <a:outerShdw blurRad="63500" dist="25400" dir="5400000" sx="101000" sy="101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dir="5400000" sx="101000" sy="101000" algn="ctr" rotWithShape="0">
              <a:srgbClr val="000000">
                <a:alpha val="50000"/>
              </a:srgbClr>
            </a:outerShdw>
            <a:reflection blurRad="12700" stA="26000" endPos="15000" dist="19050" dir="5400000" sy="-100000" rotWithShape="0"/>
          </a:effectLst>
        </a:effectStyle>
        <a:effectStyle>
          <a:effectLst>
            <a:innerShdw blurRad="101600" dist="12700">
              <a:srgbClr val="000000">
                <a:alpha val="35000"/>
              </a:srgbClr>
            </a:innerShdw>
            <a:reflection blurRad="12700" stA="26000" endPos="25000" dist="1905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381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250000"/>
              </a:schemeClr>
            </a:gs>
            <a:gs pos="40000">
              <a:schemeClr val="phClr">
                <a:tint val="90000"/>
                <a:shade val="80000"/>
                <a:satMod val="200000"/>
              </a:schemeClr>
            </a:gs>
            <a:gs pos="100000">
              <a:schemeClr val="phClr">
                <a:shade val="20000"/>
                <a:satMod val="17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Тема15</Template>
  <TotalTime>299</TotalTime>
  <Words>184</Words>
  <Application>Microsoft Office PowerPoint</Application>
  <PresentationFormat>Экран (4:3)</PresentationFormat>
  <Paragraphs>51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Тема15</vt:lpstr>
      <vt:lpstr> Занятие № 1. Растительный   мир Кубани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Животный и растительный мир Кубани</dc:title>
  <dc:creator>Наталья Цыганкова</dc:creator>
  <cp:lastModifiedBy>ЦВР</cp:lastModifiedBy>
  <cp:revision>22</cp:revision>
  <dcterms:modified xsi:type="dcterms:W3CDTF">2020-07-20T09:17:17Z</dcterms:modified>
</cp:coreProperties>
</file>