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D89C-31AE-42E2-ACE4-7938FF11F09F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D33E-3550-4D13-8F0E-644081545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90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28D8-0DB4-4B7A-811F-4E59837296E7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6ED0-F436-4D81-9AF3-FC7898BCA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18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CD14-E5B7-4A19-83CB-0278588017BC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7D1A-BC4F-4C00-8C2D-7186A2BA4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5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4613-E9F6-47EF-9173-C55C6D1F2984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ADC6-F2E5-4CBC-A5E6-456BE652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9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9D4D-B504-47DA-9323-B194694C1E58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AB2F-FD7A-4F3D-8BB7-AFB142F77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59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DCC-9013-4848-A2C1-702EC8D18FD2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DF4D-6B5C-4980-8784-E4E11C15F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94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175D-06F5-46D3-8A21-A7365CA59592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0801-B2CF-44EE-B79E-4BB0F4704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50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5974-CD25-4438-9DF4-664C222779BB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BEB8-4D0C-4D4E-BBCC-2AAEF50D7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74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2706-49B9-4C0E-85DF-39BA31FDAFE5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4F6D-4B63-43E8-BFB8-890B143B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4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B8CD-0924-4A41-9F7A-7FC4D361CCD4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8FDF-A203-454F-BDC2-518FE0DD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03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43B6-4AB0-4742-9C7B-529FAE64D39F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DCFE-93CE-4D02-B6DA-E3AAF1DB9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55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C10B8-7E78-4A70-AF80-A8E3E24CDFFB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6FBFA-26AA-485B-BD4E-98E3AA61B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44;&#1086;&#1082;&#1091;&#1084;&#1077;&#1085;&#1090;&#1099;\&#1055;&#1077;&#1089;&#1085;&#1080;%20&#1059;&#1088;&#1086;&#1082;&#1080;%20&#1086;%20&#1076;&#1086;&#1088;&#1086;&#1075;&#1077;\14_zapreshaetsia_razreshaetsia.mp3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chniki.narod.ru/mp.3/uro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44;&#1086;&#1082;&#1091;&#1084;&#1077;&#1085;&#1090;&#1099;\&#1055;&#1077;&#1089;&#1085;&#1080;%20&#1059;&#1088;&#1086;&#1082;&#1080;%20&#1086;%20&#1076;&#1086;&#1088;&#1086;&#1075;&#1077;\08_dorojniy_znak.mp3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11\Рабочий стол\media\Работа-1 0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7858125" cy="607220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051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5572143"/>
          </a:xfrm>
        </p:spPr>
        <p:txBody>
          <a:bodyPr/>
          <a:lstStyle/>
          <a:p>
            <a:pPr eaLnBrk="1" hangingPunct="1"/>
            <a:r>
              <a:rPr lang="ru-RU" sz="9600" dirty="0" smtClean="0">
                <a:solidFill>
                  <a:srgbClr val="C00000"/>
                </a:solidFill>
              </a:rPr>
              <a:t/>
            </a:r>
            <a:br>
              <a:rPr lang="ru-RU" sz="96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FFC000"/>
                </a:solidFill>
              </a:rPr>
              <a:t>На улицах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345362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Расставь знаки. </a:t>
            </a:r>
          </a:p>
        </p:txBody>
      </p:sp>
      <p:pic>
        <p:nvPicPr>
          <p:cNvPr id="11267" name="Picture 4" descr="Рис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5" b="26709"/>
          <a:stretch>
            <a:fillRect/>
          </a:stretch>
        </p:blipFill>
        <p:spPr bwMode="auto">
          <a:xfrm>
            <a:off x="250825" y="3500438"/>
            <a:ext cx="28797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Рис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11" r="3033" b="6386"/>
          <a:stretch>
            <a:fillRect/>
          </a:stretch>
        </p:blipFill>
        <p:spPr bwMode="auto">
          <a:xfrm>
            <a:off x="3419475" y="3573463"/>
            <a:ext cx="28067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Рис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57" t="22946" r="912" b="11093"/>
          <a:stretch>
            <a:fillRect/>
          </a:stretch>
        </p:blipFill>
        <p:spPr bwMode="auto">
          <a:xfrm>
            <a:off x="6588125" y="357346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1476375" y="60928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latin typeface="Calibri" pitchFamily="34" charset="0"/>
              </a:rPr>
              <a:t>1</a:t>
            </a:r>
          </a:p>
        </p:txBody>
      </p:sp>
      <p:sp>
        <p:nvSpPr>
          <p:cNvPr id="11271" name="Text Box 21"/>
          <p:cNvSpPr txBox="1">
            <a:spLocks noChangeArrowheads="1"/>
          </p:cNvSpPr>
          <p:nvPr/>
        </p:nvSpPr>
        <p:spPr bwMode="auto">
          <a:xfrm>
            <a:off x="4572000" y="60928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latin typeface="Calibri" pitchFamily="34" charset="0"/>
              </a:rPr>
              <a:t>2</a:t>
            </a:r>
          </a:p>
        </p:txBody>
      </p:sp>
      <p:sp>
        <p:nvSpPr>
          <p:cNvPr id="11272" name="Text Box 20"/>
          <p:cNvSpPr txBox="1">
            <a:spLocks noChangeArrowheads="1"/>
          </p:cNvSpPr>
          <p:nvPr/>
        </p:nvSpPr>
        <p:spPr bwMode="auto">
          <a:xfrm>
            <a:off x="7524750" y="602138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latin typeface="Calibri" pitchFamily="34" charset="0"/>
              </a:rPr>
              <a:t>3</a:t>
            </a:r>
          </a:p>
        </p:txBody>
      </p:sp>
      <p:pic>
        <p:nvPicPr>
          <p:cNvPr id="9" name="Picture 14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1282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1177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628775"/>
            <a:ext cx="12493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28775"/>
            <a:ext cx="1177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48148E-6 L 0.27431 0.47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5255 L -0.56389 0.472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07894 L 0.04583 0.467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9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32923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Проверь себя!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611188" y="1412875"/>
            <a:ext cx="8212137" cy="4832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1. На желтый сигнал светофора можно переходить   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   проезжую часть улицы, так как транспорт стоит.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2. Если горит красный сигнал светофора, а машина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    далеко, то можно быстро перебежать дорогу.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3. При движении по тротуару нужно идти с правой 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    стороны.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4. Перекресток - наиболее опасное место для пешехода.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5. При переходе дороги разговаривать нельзя.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6. Улицу нужно переходить по прямой.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7. Знаки особых  предписаний- красного цвета.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8. Дорожная разметка нужна, чтобы украсить дорогу.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9. Предписывающие знаки – красного цвета.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10. Когда регулировщик обращен к пешеходу грудью – </a:t>
            </a:r>
          </a:p>
          <a:p>
            <a:pPr>
              <a:tabLst>
                <a:tab pos="495300" algn="l"/>
              </a:tabLst>
            </a:pPr>
            <a:r>
              <a:rPr lang="ru-RU" sz="2200">
                <a:latin typeface="Comic Sans MS" pitchFamily="66" charset="0"/>
              </a:rPr>
              <a:t>     переход запрещен.</a:t>
            </a:r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8532813" y="16287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8532813" y="23495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8532813" y="2997200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8532813" y="35004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8532813" y="3860800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532813" y="422116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8532813" y="45085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8532813" y="48688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Oval 29"/>
          <p:cNvSpPr>
            <a:spLocks noChangeArrowheads="1"/>
          </p:cNvSpPr>
          <p:nvPr/>
        </p:nvSpPr>
        <p:spPr bwMode="auto">
          <a:xfrm>
            <a:off x="8532813" y="52292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8532813" y="558958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11\Рабочий стол\media\image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4500" y="642938"/>
            <a:ext cx="5643563" cy="55721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14_zapreshaetsia_razreshaetsia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3000" y="5286375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Интернет-ресурсы и </a:t>
            </a:r>
            <a:r>
              <a:rPr lang="ru-RU" smtClean="0"/>
              <a:t>использованная литература.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http: autorambler.ru/b z /</a:t>
            </a:r>
            <a:r>
              <a:rPr lang="en-US" sz="2800" dirty="0" err="1" smtClean="0"/>
              <a:t>p.d.d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http: </a:t>
            </a:r>
            <a:r>
              <a:rPr lang="en-US" sz="2800" dirty="0" smtClean="0">
                <a:hlinkClick r:id="rId2"/>
              </a:rPr>
              <a:t>www.nochniki.narod.ru/mp.3/urok</a:t>
            </a:r>
            <a:r>
              <a:rPr lang="en-US" sz="2800" dirty="0" smtClean="0"/>
              <a:t>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       _o_doroge.</a:t>
            </a:r>
            <a:endParaRPr lang="ru-RU" sz="2800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3.</a:t>
            </a:r>
            <a:r>
              <a:rPr lang="ru-RU" sz="2800" dirty="0" smtClean="0"/>
              <a:t>Извекова Н.А. Правила дорожного движения для начальных классов. Москва</a:t>
            </a:r>
            <a:r>
              <a:rPr lang="en-US" sz="2800" dirty="0" smtClean="0"/>
              <a:t> </a:t>
            </a:r>
            <a:r>
              <a:rPr lang="ru-RU" sz="2800" dirty="0" smtClean="0"/>
              <a:t>«Просвещение», 2007.</a:t>
            </a:r>
            <a:endParaRPr lang="en-US" sz="2800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4.</a:t>
            </a:r>
            <a:r>
              <a:rPr lang="ru-RU" sz="2800" dirty="0" smtClean="0"/>
              <a:t>Основы безопасности жизнедеятельности. </a:t>
            </a:r>
            <a:r>
              <a:rPr lang="en-US" sz="2800" dirty="0" smtClean="0"/>
              <a:t>    </a:t>
            </a:r>
            <a:r>
              <a:rPr lang="ru-RU" sz="2800" dirty="0" smtClean="0"/>
              <a:t>Поурочные планы. 1 класс/Авт.-</a:t>
            </a:r>
            <a:r>
              <a:rPr lang="en-US" sz="2800" dirty="0" smtClean="0"/>
              <a:t> </a:t>
            </a:r>
            <a:r>
              <a:rPr lang="ru-RU" sz="2800" dirty="0" smtClean="0"/>
              <a:t> сост. Г.Н. </a:t>
            </a:r>
            <a:r>
              <a:rPr lang="ru-RU" sz="2800" dirty="0" err="1" smtClean="0"/>
              <a:t>Шев</a:t>
            </a:r>
            <a:r>
              <a:rPr lang="en-US" sz="2800" dirty="0" smtClean="0"/>
              <a:t>-</a:t>
            </a:r>
            <a:r>
              <a:rPr lang="ru-RU" sz="2800" dirty="0" err="1" smtClean="0"/>
              <a:t>ченко</a:t>
            </a:r>
            <a:r>
              <a:rPr lang="ru-RU" sz="2800" dirty="0" smtClean="0"/>
              <a:t>. Волгоград: Учитель,2003.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3714750"/>
            <a:ext cx="3543300" cy="2000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Ответ: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  -  + + - + - +</a:t>
            </a:r>
            <a:endParaRPr lang="ru-RU" sz="4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75"/>
            <a:ext cx="3471863" cy="2714625"/>
          </a:xfr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Да  +</a:t>
            </a:r>
            <a:br>
              <a:rPr lang="ru-RU" sz="4800" dirty="0" smtClean="0"/>
            </a:br>
            <a:r>
              <a:rPr lang="ru-RU" sz="4800" dirty="0" smtClean="0"/>
              <a:t>Нет –</a:t>
            </a:r>
            <a:br>
              <a:rPr lang="ru-RU" sz="4800" dirty="0" smtClean="0"/>
            </a:br>
            <a:r>
              <a:rPr lang="ru-RU" sz="4800" dirty="0" smtClean="0"/>
              <a:t>Не знаю -?</a:t>
            </a:r>
            <a:endParaRPr lang="ru-RU" sz="4800" dirty="0"/>
          </a:p>
        </p:txBody>
      </p:sp>
      <p:pic>
        <p:nvPicPr>
          <p:cNvPr id="2050" name="Picture 2" descr="C:\Documents and Settings\11\Рабочий стол\media\Работа-1 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0" y="273050"/>
            <a:ext cx="4214842" cy="5853113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571500" y="357188"/>
            <a:ext cx="79930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</a:t>
            </a:r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–</a:t>
            </a:r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надежный наш помощник </a:t>
            </a:r>
          </a:p>
        </p:txBody>
      </p:sp>
      <p:pic>
        <p:nvPicPr>
          <p:cNvPr id="3" name="Picture 6" descr="cwet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18002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2286000" y="4724400"/>
            <a:ext cx="667861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Картины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1944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Картины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1944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348038" y="2636838"/>
            <a:ext cx="2879725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5" name="Picture 4" descr="Картины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688" y="3860800"/>
            <a:ext cx="1295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3132138" y="3284538"/>
            <a:ext cx="3024187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7" name="Picture 7" descr="Картины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3663" y="1196975"/>
            <a:ext cx="12969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6877050" y="4292600"/>
            <a:ext cx="504825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6804025" y="2708275"/>
            <a:ext cx="504825" cy="4333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9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6147" name="Picture 26" descr="Картины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0" descr="Картины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510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33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9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7171" name="Picture 11" descr="Картины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500188"/>
            <a:ext cx="3459163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12" descr="Картины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1500188"/>
            <a:ext cx="3752850" cy="488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642938" y="1214438"/>
            <a:ext cx="3714750" cy="5429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571500" y="1357313"/>
            <a:ext cx="3714750" cy="52149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>
            <a:off x="4500563" y="1285875"/>
            <a:ext cx="3929062" cy="5143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4429125" y="1214438"/>
            <a:ext cx="4000500" cy="5286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8_dorojniy_zna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7200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11\Рабочий стол\media\image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71480"/>
            <a:ext cx="6000792" cy="5715039"/>
          </a:xfrm>
          <a:prstGeom prst="flowChartAlternateProces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58356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Угадай!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1188" y="1196975"/>
            <a:ext cx="37449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Что за знак такой висит?</a:t>
            </a:r>
          </a:p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Стоп – машинам он велит.</a:t>
            </a:r>
          </a:p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Пешеход – идите смело </a:t>
            </a:r>
          </a:p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по полоскам черно-белым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Picture 7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14462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27538" y="2708275"/>
            <a:ext cx="3711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Под дорогою – нора.</a:t>
            </a:r>
          </a:p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Кто быстрее всех смекнет,</a:t>
            </a:r>
          </a:p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Почему по ней с утра</a:t>
            </a:r>
          </a:p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Ходят люди взад – вперед?</a:t>
            </a:r>
          </a:p>
        </p:txBody>
      </p:sp>
      <p:pic>
        <p:nvPicPr>
          <p:cNvPr id="6" name="Picture 11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14335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3850" y="4365625"/>
            <a:ext cx="6369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Едет мальчик Федя на велосипеде:</a:t>
            </a:r>
          </a:p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Отчего же, отчего же недовольство у прохожих?</a:t>
            </a:r>
          </a:p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Отгадайте знак дорожный, </a:t>
            </a:r>
          </a:p>
          <a:p>
            <a:pPr eaLnBrk="1" hangingPunct="1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Где кататься Феде можно?</a:t>
            </a:r>
          </a:p>
        </p:txBody>
      </p:sp>
      <p:pic>
        <p:nvPicPr>
          <p:cNvPr id="8" name="Picture 13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5613" y="42926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3850" y="6021388"/>
            <a:ext cx="8569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  <a:latin typeface="Comic Sans MS" pitchFamily="66" charset="0"/>
              </a:rPr>
              <a:t>ЗНАКИ СПЕЦИАЛЬНОГО НАЗНАЧЕНИЯ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58356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Угадай!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84213" y="1268413"/>
            <a:ext cx="3927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Comic Sans MS" pitchFamily="66" charset="0"/>
              </a:rPr>
              <a:t>Я в кругу с обводом красным</a:t>
            </a:r>
          </a:p>
          <a:p>
            <a:pPr eaLnBrk="1" hangingPunct="1"/>
            <a:r>
              <a:rPr lang="ru-RU" sz="2000" b="1">
                <a:latin typeface="Comic Sans MS" pitchFamily="66" charset="0"/>
              </a:rPr>
              <a:t>Это значит тут опасно.</a:t>
            </a:r>
          </a:p>
          <a:p>
            <a:pPr eaLnBrk="1" hangingPunct="1"/>
            <a:r>
              <a:rPr lang="ru-RU" sz="2000" b="1">
                <a:latin typeface="Comic Sans MS" pitchFamily="66" charset="0"/>
              </a:rPr>
              <a:t>Тут поймите, запрещенье</a:t>
            </a:r>
          </a:p>
          <a:p>
            <a:pPr eaLnBrk="1" hangingPunct="1"/>
            <a:r>
              <a:rPr lang="ru-RU" sz="2000" b="1">
                <a:latin typeface="Comic Sans MS" pitchFamily="66" charset="0"/>
              </a:rPr>
              <a:t>Пешеходного движенья.</a:t>
            </a:r>
          </a:p>
        </p:txBody>
      </p:sp>
      <p:pic>
        <p:nvPicPr>
          <p:cNvPr id="4" name="Picture 1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25538"/>
            <a:ext cx="157321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356100" y="2852738"/>
            <a:ext cx="41957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Comic Sans MS" pitchFamily="66" charset="0"/>
              </a:rPr>
              <a:t>Круглый знак, а в нем окошко,</a:t>
            </a:r>
          </a:p>
          <a:p>
            <a:pPr eaLnBrk="1" hangingPunct="1"/>
            <a:r>
              <a:rPr lang="ru-RU" sz="2000" b="1">
                <a:latin typeface="Comic Sans MS" pitchFamily="66" charset="0"/>
              </a:rPr>
              <a:t>Не спешите сгоряча,</a:t>
            </a:r>
          </a:p>
          <a:p>
            <a:pPr eaLnBrk="1" hangingPunct="1"/>
            <a:r>
              <a:rPr lang="ru-RU" sz="2000" b="1">
                <a:latin typeface="Comic Sans MS" pitchFamily="66" charset="0"/>
              </a:rPr>
              <a:t>А подумайте немножко:</a:t>
            </a:r>
          </a:p>
          <a:p>
            <a:pPr eaLnBrk="1" hangingPunct="1"/>
            <a:r>
              <a:rPr lang="ru-RU" sz="2000" b="1">
                <a:latin typeface="Comic Sans MS" pitchFamily="66" charset="0"/>
              </a:rPr>
              <a:t>Что здесь свалка кирпича?</a:t>
            </a:r>
          </a:p>
        </p:txBody>
      </p:sp>
      <p:pic>
        <p:nvPicPr>
          <p:cNvPr id="6" name="Picture 19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81300"/>
            <a:ext cx="14319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84213" y="4437063"/>
            <a:ext cx="3789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Comic Sans MS" pitchFamily="66" charset="0"/>
              </a:rPr>
              <a:t>Чтобы руки были целы, </a:t>
            </a:r>
          </a:p>
          <a:p>
            <a:pPr eaLnBrk="1" hangingPunct="1"/>
            <a:r>
              <a:rPr lang="ru-RU" sz="2000" b="1">
                <a:latin typeface="Comic Sans MS" pitchFamily="66" charset="0"/>
              </a:rPr>
              <a:t>Чтобы ноги были целы</a:t>
            </a:r>
          </a:p>
          <a:p>
            <a:pPr eaLnBrk="1" hangingPunct="1"/>
            <a:r>
              <a:rPr lang="ru-RU" sz="2000" b="1">
                <a:latin typeface="Comic Sans MS" pitchFamily="66" charset="0"/>
              </a:rPr>
              <a:t>Этот знак твердит нам ясно,</a:t>
            </a:r>
          </a:p>
          <a:p>
            <a:pPr eaLnBrk="1" hangingPunct="1"/>
            <a:r>
              <a:rPr lang="ru-RU" sz="2000" b="1">
                <a:latin typeface="Comic Sans MS" pitchFamily="66" charset="0"/>
              </a:rPr>
              <a:t>Что кататься тут опасно!</a:t>
            </a:r>
          </a:p>
        </p:txBody>
      </p:sp>
      <p:pic>
        <p:nvPicPr>
          <p:cNvPr id="8" name="Picture 21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49725"/>
            <a:ext cx="15763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84213" y="5661025"/>
            <a:ext cx="7785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FF0000"/>
                </a:solidFill>
                <a:latin typeface="Comic Sans MS" pitchFamily="66" charset="0"/>
              </a:rPr>
              <a:t>ЗАПРЕЩАЮЩИЕ 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360</Words>
  <Application>Microsoft Office PowerPoint</Application>
  <PresentationFormat>Экран (4:3)</PresentationFormat>
  <Paragraphs>64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На улицах города</vt:lpstr>
      <vt:lpstr>Да  + Нет – Не знаю -?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Интернет-ресурсы и использованная 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33</cp:revision>
  <dcterms:created xsi:type="dcterms:W3CDTF">2010-06-22T17:09:57Z</dcterms:created>
  <dcterms:modified xsi:type="dcterms:W3CDTF">2018-10-03T00:59:05Z</dcterms:modified>
</cp:coreProperties>
</file>