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7"/>
  </p:notesMasterIdLst>
  <p:sldIdLst>
    <p:sldId id="375" r:id="rId2"/>
    <p:sldId id="326" r:id="rId3"/>
    <p:sldId id="264" r:id="rId4"/>
    <p:sldId id="265" r:id="rId5"/>
    <p:sldId id="336" r:id="rId6"/>
    <p:sldId id="275" r:id="rId7"/>
    <p:sldId id="349" r:id="rId8"/>
    <p:sldId id="276" r:id="rId9"/>
    <p:sldId id="314" r:id="rId10"/>
    <p:sldId id="328" r:id="rId11"/>
    <p:sldId id="330" r:id="rId12"/>
    <p:sldId id="377" r:id="rId13"/>
    <p:sldId id="378" r:id="rId14"/>
    <p:sldId id="379" r:id="rId15"/>
    <p:sldId id="341" r:id="rId16"/>
    <p:sldId id="356" r:id="rId17"/>
    <p:sldId id="337" r:id="rId18"/>
    <p:sldId id="325" r:id="rId19"/>
    <p:sldId id="266" r:id="rId20"/>
    <p:sldId id="368" r:id="rId21"/>
    <p:sldId id="269" r:id="rId22"/>
    <p:sldId id="271" r:id="rId23"/>
    <p:sldId id="272" r:id="rId24"/>
    <p:sldId id="273" r:id="rId25"/>
    <p:sldId id="343" r:id="rId26"/>
    <p:sldId id="380" r:id="rId27"/>
    <p:sldId id="277" r:id="rId28"/>
    <p:sldId id="350" r:id="rId29"/>
    <p:sldId id="351" r:id="rId30"/>
    <p:sldId id="352" r:id="rId31"/>
    <p:sldId id="353" r:id="rId32"/>
    <p:sldId id="282" r:id="rId33"/>
    <p:sldId id="374" r:id="rId34"/>
    <p:sldId id="371" r:id="rId35"/>
    <p:sldId id="37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99"/>
    <a:srgbClr val="CC9900"/>
    <a:srgbClr val="FFFF66"/>
    <a:srgbClr val="FFFF00"/>
    <a:srgbClr val="FF0066"/>
    <a:srgbClr val="A50021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62" autoAdjust="0"/>
    <p:restoredTop sz="94857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F851BC6-F11E-4055-8DD7-2F1898EFC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51BC6-F11E-4055-8DD7-2F1898EFCE2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5F32E-2A80-4832-96A5-C3A329D5DFEA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FEDC-7803-4ABA-BF57-F8713D8BF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4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3EF3-D1B2-495C-80D8-974AD369B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0DFC-2100-4B04-AFC5-9DAD1A34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77D6C-ABAA-4D79-99EB-B306F58A1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7824-6E59-4417-84AE-E8F2D8AD6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FE82-6357-461E-B331-982CC01F5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EC4D-354C-45DE-ACD4-308CD8F7C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2852-F693-491B-B554-CEE1C9475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692BB-FD0B-4570-8619-38BBAF5D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0991-E888-4DCA-AD66-9E0896907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F5A17-BFC4-44B2-9330-1D98D9C43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2B28-DBA4-4883-B9D3-88E462A51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2DC8-6852-47A5-9BA8-F8C04EE6D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0D58-02E9-4C1B-BCC8-B7536417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chemeClr val="tx2"/>
            </a:gs>
            <a:gs pos="100000">
              <a:srgbClr val="00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7B39D4B-CF46-4701-8C18-3C403C25B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  <p:sldLayoutId id="2147483794" r:id="rId3"/>
    <p:sldLayoutId id="2147483793" r:id="rId4"/>
    <p:sldLayoutId id="2147483792" r:id="rId5"/>
    <p:sldLayoutId id="2147483791" r:id="rId6"/>
    <p:sldLayoutId id="2147483790" r:id="rId7"/>
    <p:sldLayoutId id="2147483789" r:id="rId8"/>
    <p:sldLayoutId id="2147483788" r:id="rId9"/>
    <p:sldLayoutId id="2147483787" r:id="rId10"/>
    <p:sldLayoutId id="2147483786" r:id="rId11"/>
    <p:sldLayoutId id="2147483785" r:id="rId12"/>
    <p:sldLayoutId id="2147483784" r:id="rId13"/>
    <p:sldLayoutId id="2147483783" r:id="rId14"/>
  </p:sldLayoutIdLst>
  <p:transition advTm="45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marriba/pic/00133537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marriba/pic/000dt6c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marriba/pic/00165wtd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3;&#1086;&#1074;&#1072;&#1103;%20&#1052;&#1086;&#1080;%20&#1076;&#1086;&#1082;&#1091;&#1084;&#1077;&#1085;&#1090;&#1099;\&#1055;&#1088;&#1077;&#1079;&#1077;&#1085;&#1090;&#1072;&#1094;&#1080;&#1080;\&#1043;&#1086;&#1090;&#1086;&#1074;&#1099;&#1077;\6%20&#1082;&#1083;&#1072;&#1089;&#1089;\&#1062;&#1074;&#1077;&#1090;&#1086;&#1074;&#1077;&#1076;&#1077;&#1085;&#1080;&#1077;\&#1065;&#1077;&#1083;&#1082;&#1091;&#1085;&#1095;&#1080;&#1082;%20&#1042;&#1072;&#1083;&#1100;&#1089;%20&#1094;&#1074;&#1077;&#1090;&#1086;&#1074;.mp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EAE4D8"/>
              </a:clrFrom>
              <a:clrTo>
                <a:srgbClr val="EAE4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676400"/>
            <a:ext cx="3200400" cy="3287268"/>
          </a:xfrm>
        </p:spPr>
      </p:pic>
      <p:sp>
        <p:nvSpPr>
          <p:cNvPr id="7" name="TextBox 6"/>
          <p:cNvSpPr txBox="1"/>
          <p:nvPr/>
        </p:nvSpPr>
        <p:spPr>
          <a:xfrm>
            <a:off x="50292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7400" y="1066800"/>
            <a:ext cx="5267789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 «Радуга творчества»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post_71710_1255780662_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295400"/>
            <a:ext cx="3767017" cy="389502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61999" y="228600"/>
            <a:ext cx="754380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БУДО ЦВР ст. Полтавской</a:t>
            </a:r>
            <a:endParaRPr lang="ru-RU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5867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</a:t>
            </a:r>
            <a:r>
              <a:rPr lang="ru-RU" dirty="0" smtClean="0">
                <a:solidFill>
                  <a:schemeClr val="bg1"/>
                </a:solidFill>
              </a:rPr>
              <a:t>презентацию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ПДО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Запашняя</a:t>
            </a:r>
            <a:r>
              <a:rPr lang="ru-RU" dirty="0" smtClean="0">
                <a:solidFill>
                  <a:schemeClr val="bg1"/>
                </a:solidFill>
              </a:rPr>
              <a:t> Е.М.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			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57400" y="304800"/>
            <a:ext cx="5029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цвета</a:t>
            </a:r>
          </a:p>
        </p:txBody>
      </p:sp>
      <p:pic>
        <p:nvPicPr>
          <p:cNvPr id="8" name="Рисунок 7" descr="500px-Farbkreis_Itten_1961_svg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  <p:sp>
        <p:nvSpPr>
          <p:cNvPr id="19462" name="AutoShape 15"/>
          <p:cNvSpPr>
            <a:spLocks noChangeArrowheads="1"/>
          </p:cNvSpPr>
          <p:nvPr/>
        </p:nvSpPr>
        <p:spPr bwMode="auto">
          <a:xfrm rot="-9467665">
            <a:off x="4953000" y="4495800"/>
            <a:ext cx="3200400" cy="381000"/>
          </a:xfrm>
          <a:prstGeom prst="notchedRightArrow">
            <a:avLst>
              <a:gd name="adj1" fmla="val 50000"/>
              <a:gd name="adj2" fmla="val 21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13"/>
          <p:cNvSpPr>
            <a:spLocks noChangeArrowheads="1"/>
          </p:cNvSpPr>
          <p:nvPr/>
        </p:nvSpPr>
        <p:spPr bwMode="auto">
          <a:xfrm rot="-3772343">
            <a:off x="2049463" y="5045075"/>
            <a:ext cx="2667000" cy="381000"/>
          </a:xfrm>
          <a:prstGeom prst="notchedRight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14"/>
          <p:cNvSpPr>
            <a:spLocks noChangeArrowheads="1"/>
          </p:cNvSpPr>
          <p:nvPr/>
        </p:nvSpPr>
        <p:spPr bwMode="auto">
          <a:xfrm rot="1620630">
            <a:off x="1447800" y="2209800"/>
            <a:ext cx="3200400" cy="381000"/>
          </a:xfrm>
          <a:prstGeom prst="notchedRightArrow">
            <a:avLst>
              <a:gd name="adj1" fmla="val 50000"/>
              <a:gd name="adj2" fmla="val 21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0" grpId="0" animBg="1"/>
      <p:bldP spid="194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 txBox="1">
            <a:spLocks noChangeArrowheads="1"/>
          </p:cNvSpPr>
          <p:nvPr/>
        </p:nvSpPr>
        <p:spPr bwMode="auto">
          <a:xfrm>
            <a:off x="1828800" y="304800"/>
            <a:ext cx="518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Составные</a:t>
            </a:r>
            <a:r>
              <a:rPr lang="ru-RU" sz="40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цвета</a:t>
            </a:r>
          </a:p>
        </p:txBody>
      </p:sp>
      <p:pic>
        <p:nvPicPr>
          <p:cNvPr id="8" name="Рисунок 7" descr="500px-Farbkreis_Itten_1961_svg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  <p:sp>
        <p:nvSpPr>
          <p:cNvPr id="22534" name="AutoShape 9"/>
          <p:cNvSpPr>
            <a:spLocks noChangeArrowheads="1"/>
          </p:cNvSpPr>
          <p:nvPr/>
        </p:nvSpPr>
        <p:spPr bwMode="auto">
          <a:xfrm rot="12043041">
            <a:off x="5450316" y="3601766"/>
            <a:ext cx="3200400" cy="381000"/>
          </a:xfrm>
          <a:prstGeom prst="notchedRightArrow">
            <a:avLst>
              <a:gd name="adj1" fmla="val 50000"/>
              <a:gd name="adj2" fmla="val 21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 rot="1734925">
            <a:off x="502221" y="2045376"/>
            <a:ext cx="3200400" cy="381000"/>
          </a:xfrm>
          <a:prstGeom prst="notchedRightArrow">
            <a:avLst>
              <a:gd name="adj1" fmla="val 50000"/>
              <a:gd name="adj2" fmla="val 21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 rot="19345217">
            <a:off x="2277885" y="5269528"/>
            <a:ext cx="2667000" cy="381000"/>
          </a:xfrm>
          <a:prstGeom prst="notchedRight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534" grpId="0" animBg="1"/>
      <p:bldP spid="22532" grpId="0" animBg="1"/>
      <p:bldP spid="22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Цветовой </a:t>
            </a:r>
            <a:r>
              <a:rPr lang="ru-RU" sz="1400" b="1" dirty="0" smtClean="0">
                <a:solidFill>
                  <a:schemeClr val="bg1"/>
                </a:solidFill>
              </a:rPr>
              <a:t>круг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Цветовой круг удобен для подбора гармоничных цветовых сочетаний из 2-х,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3-х </a:t>
            </a:r>
            <a:r>
              <a:rPr lang="ru-RU" sz="1400" dirty="0">
                <a:solidFill>
                  <a:schemeClr val="bg1"/>
                </a:solidFill>
              </a:rPr>
              <a:t>или 4-х цветов. В каждом примере соединяющие разные цвета линии можно мысленно вращать по кругу, </a:t>
            </a:r>
            <a:r>
              <a:rPr lang="ru-RU" sz="1400" dirty="0" smtClean="0">
                <a:solidFill>
                  <a:schemeClr val="bg1"/>
                </a:solidFill>
              </a:rPr>
              <a:t>получая </a:t>
            </a:r>
            <a:r>
              <a:rPr lang="ru-RU" sz="1400" dirty="0">
                <a:solidFill>
                  <a:schemeClr val="bg1"/>
                </a:solidFill>
              </a:rPr>
              <a:t>новые </a:t>
            </a:r>
            <a:r>
              <a:rPr lang="ru-RU" sz="1400" dirty="0" smtClean="0">
                <a:solidFill>
                  <a:schemeClr val="bg1"/>
                </a:solidFill>
              </a:rPr>
              <a:t>сочетания.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2 противоположных цвета:</a:t>
            </a:r>
            <a:r>
              <a:rPr lang="ru-RU" sz="1400" dirty="0">
                <a:solidFill>
                  <a:schemeClr val="bg1"/>
                </a:solidFill>
              </a:rPr>
              <a:t> сочетание с высоким контрастом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Пример: Зелёный + Красный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500px-Farbkreis_Itten_1961_svg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936604" cy="393660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914400" y="2667000"/>
            <a:ext cx="2971800" cy="1905000"/>
          </a:xfrm>
          <a:prstGeom prst="straightConnector1">
            <a:avLst/>
          </a:prstGeom>
          <a:ln w="57150">
            <a:solidFill>
              <a:schemeClr val="accent4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http://pics.livejournal.com/marriba/pic/00133537/s640x48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3429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3 контрастных цвета:</a:t>
            </a:r>
            <a:r>
              <a:rPr lang="ru-RU" dirty="0">
                <a:solidFill>
                  <a:schemeClr val="bg2"/>
                </a:solidFill>
              </a:rPr>
              <a:t> два цвета практически родственные</a:t>
            </a:r>
            <a:r>
              <a:rPr lang="ru-RU" dirty="0" smtClean="0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один – </a:t>
            </a:r>
            <a:r>
              <a:rPr lang="ru-RU" dirty="0" smtClean="0">
                <a:solidFill>
                  <a:schemeClr val="bg2"/>
                </a:solidFill>
              </a:rPr>
              <a:t>контрастный</a:t>
            </a:r>
            <a:r>
              <a:rPr lang="ru-RU" dirty="0">
                <a:solidFill>
                  <a:schemeClr val="bg2"/>
                </a:solidFill>
              </a:rPr>
              <a:t> 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Пример: </a:t>
            </a:r>
            <a:r>
              <a:rPr lang="ru-RU" dirty="0" err="1">
                <a:solidFill>
                  <a:schemeClr val="bg2"/>
                </a:solidFill>
              </a:rPr>
              <a:t>зеленый+желтый+розовый</a:t>
            </a:r>
            <a:r>
              <a:rPr lang="ru-RU" dirty="0">
                <a:solidFill>
                  <a:schemeClr val="bg2"/>
                </a:solidFill>
              </a:rPr>
              <a:t>.</a:t>
            </a:r>
            <a:br>
              <a:rPr lang="ru-RU" dirty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" name="Рисунок 2" descr="500px-Farbkreis_Itten_1961_svg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317604" cy="4317604"/>
          </a:xfrm>
          <a:prstGeom prst="rect">
            <a:avLst/>
          </a:prstGeom>
        </p:spPr>
      </p:pic>
      <p:pic>
        <p:nvPicPr>
          <p:cNvPr id="4" name="Рисунок 3" descr="http://pics.livejournal.com/marriba/pic/000dt6cg/s640x480">
            <a:hlinkClick r:id="rId3" tgtFrame="&quot;_blank&quot;"/>
          </p:cNvPr>
          <p:cNvPicPr/>
          <p:nvPr/>
        </p:nvPicPr>
        <p:blipFill>
          <a:blip r:embed="rId4" cstate="print"/>
          <a:srcRect l="11714" r="10387"/>
          <a:stretch>
            <a:fillRect/>
          </a:stretch>
        </p:blipFill>
        <p:spPr bwMode="auto">
          <a:xfrm>
            <a:off x="5029200" y="1447800"/>
            <a:ext cx="3429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/>
          <p:cNvCxnSpPr/>
          <p:nvPr/>
        </p:nvCxnSpPr>
        <p:spPr>
          <a:xfrm rot="16200000" flipH="1">
            <a:off x="2209800" y="3886200"/>
            <a:ext cx="1524000" cy="914400"/>
          </a:xfrm>
          <a:prstGeom prst="straightConnector1">
            <a:avLst/>
          </a:prstGeom>
          <a:ln w="57150">
            <a:solidFill>
              <a:schemeClr val="accent4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990600" y="2743200"/>
            <a:ext cx="1524000" cy="838200"/>
          </a:xfrm>
          <a:prstGeom prst="straightConnector1">
            <a:avLst/>
          </a:prstGeom>
          <a:ln w="57150">
            <a:solidFill>
              <a:schemeClr val="accent4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1600994" y="2742406"/>
            <a:ext cx="1828006" cy="794"/>
          </a:xfrm>
          <a:prstGeom prst="straightConnector1">
            <a:avLst/>
          </a:prstGeom>
          <a:ln w="5715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0px-Farbkreis_Itten_1961_svg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4546203" cy="4546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09600"/>
            <a:ext cx="5386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4 цвета:</a:t>
            </a:r>
            <a:r>
              <a:rPr lang="ru-RU" dirty="0">
                <a:solidFill>
                  <a:schemeClr val="bg2"/>
                </a:solidFill>
              </a:rPr>
              <a:t> 3 родственных и 1 контрастный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Пример: </a:t>
            </a:r>
            <a:r>
              <a:rPr lang="ru-RU" dirty="0" err="1">
                <a:solidFill>
                  <a:schemeClr val="bg2"/>
                </a:solidFill>
              </a:rPr>
              <a:t>желтый+синий+фиолетовый+розовый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2286000" y="4343400"/>
            <a:ext cx="1600200" cy="990600"/>
          </a:xfrm>
          <a:prstGeom prst="straightConnector1">
            <a:avLst/>
          </a:prstGeom>
          <a:ln w="50800" cmpd="sng">
            <a:solidFill>
              <a:schemeClr val="accent4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1714500" y="4914900"/>
            <a:ext cx="1828800" cy="76200"/>
          </a:xfrm>
          <a:prstGeom prst="straightConnector1">
            <a:avLst/>
          </a:prstGeom>
          <a:ln w="57150">
            <a:solidFill>
              <a:schemeClr val="accent4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447800" y="4343400"/>
            <a:ext cx="1447800" cy="838200"/>
          </a:xfrm>
          <a:prstGeom prst="straightConnector1">
            <a:avLst/>
          </a:prstGeom>
          <a:ln w="50800" cmpd="sng">
            <a:solidFill>
              <a:schemeClr val="accent4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1828800" y="3276600"/>
            <a:ext cx="1524000" cy="1588"/>
          </a:xfrm>
          <a:prstGeom prst="straightConnector1">
            <a:avLst/>
          </a:prstGeom>
          <a:ln w="50800" cmpd="sng">
            <a:solidFill>
              <a:schemeClr val="accent4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http://pics.livejournal.com/marriba/pic/00165wtd/s640x48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828800"/>
            <a:ext cx="3276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2667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  <a:effectLst/>
              </a:rPr>
              <a:t>Каждый цвет имеет </a:t>
            </a:r>
            <a:r>
              <a:rPr lang="ru-RU" sz="2800" u="sng" dirty="0" smtClean="0">
                <a:solidFill>
                  <a:schemeClr val="bg2"/>
                </a:solidFill>
              </a:rPr>
              <a:t>свой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ru-RU" sz="2800" b="1" dirty="0" smtClean="0">
                <a:solidFill>
                  <a:schemeClr val="bg2"/>
                </a:solidFill>
              </a:rPr>
              <a:t>строго определенный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дополнительный цвет.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  <a:effectLst/>
              </a:rPr>
              <a:t>Два дополнительных цвета </a:t>
            </a:r>
            <a:r>
              <a:rPr lang="ru-RU" sz="2800" dirty="0" smtClean="0">
                <a:solidFill>
                  <a:schemeClr val="bg2"/>
                </a:solidFill>
              </a:rPr>
              <a:t>противоположны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друг другу.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  <a:effectLst/>
              </a:rPr>
              <a:t>Расположенные рядом, они </a:t>
            </a:r>
            <a:r>
              <a:rPr lang="ru-RU" sz="2800" dirty="0" smtClean="0">
                <a:solidFill>
                  <a:schemeClr val="bg2"/>
                </a:solidFill>
              </a:rPr>
              <a:t>усиливают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друг друга,  придают яркость друг другу.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bg2"/>
                </a:solidFill>
              </a:rPr>
              <a:t>Дополнительные  цвета</a:t>
            </a:r>
          </a:p>
        </p:txBody>
      </p:sp>
      <p:pic>
        <p:nvPicPr>
          <p:cNvPr id="24580" name="Picture 5" descr="Безымянный 25"/>
          <p:cNvPicPr>
            <a:picLocks noChangeAspect="1" noChangeArrowheads="1"/>
          </p:cNvPicPr>
          <p:nvPr/>
        </p:nvPicPr>
        <p:blipFill>
          <a:blip r:embed="rId2" cstate="print"/>
          <a:srcRect l="11125" t="10655" r="47954" b="26393"/>
          <a:stretch>
            <a:fillRect/>
          </a:stretch>
        </p:blipFill>
        <p:spPr bwMode="auto">
          <a:xfrm>
            <a:off x="1295400" y="3810000"/>
            <a:ext cx="152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Безымянный 25"/>
          <p:cNvPicPr>
            <a:picLocks noChangeAspect="1" noChangeArrowheads="1"/>
          </p:cNvPicPr>
          <p:nvPr/>
        </p:nvPicPr>
        <p:blipFill>
          <a:blip r:embed="rId3" cstate="print"/>
          <a:srcRect l="11125" t="10655" r="47954" b="26393"/>
          <a:stretch>
            <a:fillRect/>
          </a:stretch>
        </p:blipFill>
        <p:spPr bwMode="auto">
          <a:xfrm>
            <a:off x="3886200" y="3810000"/>
            <a:ext cx="152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Безымянный 25"/>
          <p:cNvPicPr>
            <a:picLocks noChangeAspect="1" noChangeArrowheads="1"/>
          </p:cNvPicPr>
          <p:nvPr/>
        </p:nvPicPr>
        <p:blipFill>
          <a:blip r:embed="rId4" cstate="print"/>
          <a:srcRect l="12276" t="10492" r="48849" b="26558"/>
          <a:stretch>
            <a:fillRect/>
          </a:stretch>
        </p:blipFill>
        <p:spPr bwMode="auto">
          <a:xfrm>
            <a:off x="6400800" y="38100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8600" y="6172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dirty="0">
                <a:solidFill>
                  <a:schemeClr val="bg2"/>
                </a:solidFill>
              </a:rPr>
              <a:t>Такие пары ещё называют </a:t>
            </a:r>
            <a:r>
              <a:rPr lang="ru-RU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контрастными</a:t>
            </a:r>
            <a:r>
              <a:rPr lang="ru-RU" sz="2800" dirty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  <p:bldP spid="195588" grpId="0"/>
      <p:bldP spid="1955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19600"/>
            <a:ext cx="8305800" cy="2209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smtClean="0">
                <a:solidFill>
                  <a:schemeClr val="bg2"/>
                </a:solidFill>
                <a:effectLst/>
              </a:rPr>
              <a:t>Обрати внимание, каким ярким смотрится </a:t>
            </a:r>
          </a:p>
          <a:p>
            <a:pPr marL="0" indent="0" algn="ctr" eaLnBrk="1" hangingPunct="1">
              <a:buFontTx/>
              <a:buNone/>
            </a:pPr>
            <a:r>
              <a:rPr lang="ru-RU" sz="2800" u="sng" smtClean="0">
                <a:solidFill>
                  <a:schemeClr val="bg2"/>
                </a:solidFill>
                <a:effectLst/>
              </a:rPr>
              <a:t>жёлтый</a:t>
            </a:r>
            <a:r>
              <a:rPr lang="ru-RU" sz="2800" smtClean="0">
                <a:solidFill>
                  <a:schemeClr val="bg2"/>
                </a:solidFill>
                <a:effectLst/>
              </a:rPr>
              <a:t> треугольник на </a:t>
            </a:r>
            <a:r>
              <a:rPr lang="ru-RU" sz="2800" u="sng" smtClean="0">
                <a:solidFill>
                  <a:schemeClr val="bg2"/>
                </a:solidFill>
                <a:effectLst/>
              </a:rPr>
              <a:t>фиолетовом</a:t>
            </a:r>
            <a:r>
              <a:rPr lang="ru-RU" sz="2800" smtClean="0">
                <a:solidFill>
                  <a:schemeClr val="bg2"/>
                </a:solidFill>
                <a:effectLst/>
              </a:rPr>
              <a:t> кружочке, </a:t>
            </a:r>
          </a:p>
          <a:p>
            <a:pPr marL="0" indent="0" algn="ctr" eaLnBrk="1" hangingPunct="1">
              <a:buFontTx/>
              <a:buNone/>
            </a:pPr>
            <a:r>
              <a:rPr lang="ru-RU" sz="2800" u="sng" smtClean="0">
                <a:solidFill>
                  <a:schemeClr val="bg2"/>
                </a:solidFill>
                <a:effectLst/>
              </a:rPr>
              <a:t>красный</a:t>
            </a:r>
            <a:r>
              <a:rPr lang="ru-RU" sz="2800" smtClean="0">
                <a:solidFill>
                  <a:schemeClr val="bg2"/>
                </a:solidFill>
                <a:effectLst/>
              </a:rPr>
              <a:t> кружок в </a:t>
            </a:r>
            <a:r>
              <a:rPr lang="ru-RU" sz="2800" u="sng" smtClean="0">
                <a:solidFill>
                  <a:schemeClr val="bg2"/>
                </a:solidFill>
                <a:effectLst/>
              </a:rPr>
              <a:t>зелёном</a:t>
            </a:r>
            <a:r>
              <a:rPr lang="ru-RU" sz="2800" smtClean="0">
                <a:solidFill>
                  <a:schemeClr val="bg2"/>
                </a:solidFill>
                <a:effectLst/>
              </a:rPr>
              <a:t> квадрате, </a:t>
            </a:r>
          </a:p>
          <a:p>
            <a:pPr marL="0" indent="0" algn="ctr" eaLnBrk="1" hangingPunct="1">
              <a:buFontTx/>
              <a:buNone/>
            </a:pPr>
            <a:r>
              <a:rPr lang="ru-RU" sz="2800" smtClean="0">
                <a:solidFill>
                  <a:schemeClr val="bg2"/>
                </a:solidFill>
                <a:effectLst/>
              </a:rPr>
              <a:t>а </a:t>
            </a:r>
            <a:r>
              <a:rPr lang="ru-RU" sz="2800" u="sng" smtClean="0">
                <a:solidFill>
                  <a:schemeClr val="bg2"/>
                </a:solidFill>
                <a:effectLst/>
              </a:rPr>
              <a:t>синий</a:t>
            </a:r>
            <a:r>
              <a:rPr lang="ru-RU" sz="2800" smtClean="0">
                <a:solidFill>
                  <a:schemeClr val="bg2"/>
                </a:solidFill>
                <a:effectLst/>
              </a:rPr>
              <a:t> овал на </a:t>
            </a:r>
            <a:r>
              <a:rPr lang="ru-RU" sz="2800" u="sng" smtClean="0">
                <a:solidFill>
                  <a:schemeClr val="bg2"/>
                </a:solidFill>
                <a:effectLst/>
              </a:rPr>
              <a:t>оранжевом</a:t>
            </a:r>
            <a:r>
              <a:rPr lang="ru-RU" sz="2800" smtClean="0">
                <a:solidFill>
                  <a:schemeClr val="bg2"/>
                </a:solidFill>
                <a:effectLst/>
              </a:rPr>
              <a:t> прямоугольнике.</a:t>
            </a:r>
          </a:p>
        </p:txBody>
      </p:sp>
      <p:pic>
        <p:nvPicPr>
          <p:cNvPr id="26627" name="Picture 4" descr="сканирование00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47" t="67770" r="34807" b="2254"/>
          <a:stretch>
            <a:fillRect/>
          </a:stretch>
        </p:blipFill>
        <p:spPr bwMode="auto">
          <a:xfrm>
            <a:off x="5638800" y="2362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сканирование00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69" t="39957" r="33533" b="38661"/>
          <a:stretch>
            <a:fillRect/>
          </a:stretch>
        </p:blipFill>
        <p:spPr bwMode="auto">
          <a:xfrm>
            <a:off x="3200400" y="304800"/>
            <a:ext cx="226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сканирование00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9" t="38293" r="63509" b="37949"/>
          <a:stretch>
            <a:fillRect/>
          </a:stretch>
        </p:blipFill>
        <p:spPr bwMode="auto">
          <a:xfrm>
            <a:off x="457200" y="1752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сканирование0036"/>
          <p:cNvPicPr>
            <a:picLocks noChangeAspect="1" noChangeArrowheads="1"/>
          </p:cNvPicPr>
          <p:nvPr/>
        </p:nvPicPr>
        <p:blipFill>
          <a:blip r:embed="rId2" cstate="print"/>
          <a:srcRect l="66922" t="72093" r="3188" b="5814"/>
          <a:stretch>
            <a:fillRect/>
          </a:stretch>
        </p:blipFill>
        <p:spPr bwMode="auto">
          <a:xfrm>
            <a:off x="6172200" y="3962400"/>
            <a:ext cx="263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  <a:effectLst/>
              </a:rPr>
              <a:t>Посмотрите на рисунки кленового листа.</a:t>
            </a:r>
            <a:r>
              <a:rPr lang="ru-RU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Какой фон для него вы считаете наиболее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удачным и почему?</a:t>
            </a:r>
          </a:p>
        </p:txBody>
      </p:sp>
      <p:pic>
        <p:nvPicPr>
          <p:cNvPr id="27652" name="Picture 7" descr="сканирование00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35835" t="72093" r="33078" b="5814"/>
          <a:stretch>
            <a:fillRect/>
          </a:stretch>
        </p:blipFill>
        <p:spPr bwMode="auto">
          <a:xfrm>
            <a:off x="3276600" y="2514600"/>
            <a:ext cx="27432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сканирование0036"/>
          <p:cNvPicPr>
            <a:picLocks noChangeAspect="1" noChangeArrowheads="1"/>
          </p:cNvPicPr>
          <p:nvPr/>
        </p:nvPicPr>
        <p:blipFill>
          <a:blip r:embed="rId2" cstate="print"/>
          <a:srcRect l="5945" t="72690" r="65359" b="5814"/>
          <a:stretch>
            <a:fillRect/>
          </a:stretch>
        </p:blipFill>
        <p:spPr bwMode="auto">
          <a:xfrm>
            <a:off x="228600" y="1600200"/>
            <a:ext cx="26717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28194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Если в цветовом круге смешивать соседние цвета в различных пропорциях, то можно получить множество промежуточных оттенков.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dirty="0" smtClean="0">
              <a:solidFill>
                <a:schemeClr val="bg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Смешивая </a:t>
            </a:r>
            <a:r>
              <a:rPr lang="ru-RU" sz="2800" b="1" dirty="0" smtClean="0">
                <a:solidFill>
                  <a:srgbClr val="FFC000"/>
                </a:solidFill>
              </a:rPr>
              <a:t>оранжевый</a:t>
            </a:r>
            <a:r>
              <a:rPr lang="ru-RU" sz="2800" dirty="0" smtClean="0">
                <a:solidFill>
                  <a:schemeClr val="bg2"/>
                </a:solidFill>
              </a:rPr>
              <a:t> с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желтым</a:t>
            </a:r>
            <a:r>
              <a:rPr lang="ru-RU" sz="2800" dirty="0" smtClean="0">
                <a:solidFill>
                  <a:schemeClr val="bg2"/>
                </a:solidFill>
              </a:rPr>
              <a:t>, получим и оранжево-желтый и желто-оранжевый и т.д.</a:t>
            </a:r>
            <a:r>
              <a:rPr lang="ru-RU" sz="3600" dirty="0" smtClean="0"/>
              <a:t> </a:t>
            </a:r>
          </a:p>
        </p:txBody>
      </p:sp>
      <p:pic>
        <p:nvPicPr>
          <p:cNvPr id="28675" name="Picture 5" descr="Безымянный 26"/>
          <p:cNvPicPr>
            <a:picLocks noChangeAspect="1" noChangeArrowheads="1"/>
          </p:cNvPicPr>
          <p:nvPr/>
        </p:nvPicPr>
        <p:blipFill>
          <a:blip r:embed="rId3" cstate="print"/>
          <a:srcRect l="13173" t="14923" r="18159" b="26558"/>
          <a:stretch>
            <a:fillRect/>
          </a:stretch>
        </p:blipFill>
        <p:spPr bwMode="auto">
          <a:xfrm>
            <a:off x="1981200" y="3278188"/>
            <a:ext cx="4953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3429000"/>
            <a:ext cx="4114800" cy="1365250"/>
            <a:chOff x="864" y="2688"/>
            <a:chExt cx="1680" cy="528"/>
          </a:xfrm>
        </p:grpSpPr>
        <p:sp>
          <p:nvSpPr>
            <p:cNvPr id="25612" name="Rectangle 11"/>
            <p:cNvSpPr>
              <a:spLocks noChangeArrowheads="1"/>
            </p:cNvSpPr>
            <p:nvPr/>
          </p:nvSpPr>
          <p:spPr bwMode="auto">
            <a:xfrm>
              <a:off x="864" y="2688"/>
              <a:ext cx="1680" cy="52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Text Box 12"/>
            <p:cNvSpPr txBox="1">
              <a:spLocks noChangeArrowheads="1"/>
            </p:cNvSpPr>
            <p:nvPr/>
          </p:nvSpPr>
          <p:spPr bwMode="auto">
            <a:xfrm>
              <a:off x="960" y="2784"/>
              <a:ext cx="148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3600" b="1">
                  <a:solidFill>
                    <a:srgbClr val="FF0066"/>
                  </a:solidFill>
                  <a:latin typeface="Arial" charset="0"/>
                </a:rPr>
                <a:t>Тёплые</a:t>
              </a:r>
              <a:r>
                <a:rPr lang="ru-RU" sz="3600" b="1">
                  <a:solidFill>
                    <a:srgbClr val="993366"/>
                  </a:solidFill>
                  <a:latin typeface="Arial" charset="0"/>
                </a:rPr>
                <a:t> </a:t>
              </a:r>
              <a:r>
                <a:rPr lang="ru-RU" sz="3600" b="1">
                  <a:solidFill>
                    <a:srgbClr val="FF0066"/>
                  </a:solidFill>
                  <a:latin typeface="Arial" charset="0"/>
                </a:rPr>
                <a:t>цвета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724400" y="3429000"/>
            <a:ext cx="4267200" cy="1371600"/>
            <a:chOff x="3552" y="2496"/>
            <a:chExt cx="1776" cy="528"/>
          </a:xfrm>
        </p:grpSpPr>
        <p:sp>
          <p:nvSpPr>
            <p:cNvPr id="25610" name="Rectangle 3"/>
            <p:cNvSpPr>
              <a:spLocks noChangeArrowheads="1"/>
            </p:cNvSpPr>
            <p:nvPr/>
          </p:nvSpPr>
          <p:spPr bwMode="auto">
            <a:xfrm>
              <a:off x="3552" y="2496"/>
              <a:ext cx="1776" cy="528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1" name="Text Box 4"/>
            <p:cNvSpPr txBox="1">
              <a:spLocks noChangeArrowheads="1"/>
            </p:cNvSpPr>
            <p:nvPr/>
          </p:nvSpPr>
          <p:spPr bwMode="auto">
            <a:xfrm>
              <a:off x="3552" y="2592"/>
              <a:ext cx="1728" cy="247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90488" algn="ctr" eaLnBrk="0" hangingPunct="0">
                <a:spcBef>
                  <a:spcPct val="50000"/>
                </a:spcBef>
              </a:pPr>
              <a:r>
                <a:rPr lang="ru-RU" sz="3600" b="1">
                  <a:solidFill>
                    <a:srgbClr val="3333FF"/>
                  </a:solidFill>
                  <a:latin typeface="Arial" charset="0"/>
                </a:rPr>
                <a:t>Холодные цвета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14600" y="381000"/>
            <a:ext cx="4267200" cy="1600200"/>
            <a:chOff x="2496" y="1248"/>
            <a:chExt cx="1584" cy="672"/>
          </a:xfrm>
        </p:grpSpPr>
        <p:sp>
          <p:nvSpPr>
            <p:cNvPr id="25608" name="Oval 6"/>
            <p:cNvSpPr>
              <a:spLocks noChangeArrowheads="1"/>
            </p:cNvSpPr>
            <p:nvPr/>
          </p:nvSpPr>
          <p:spPr bwMode="auto">
            <a:xfrm>
              <a:off x="2496" y="1248"/>
              <a:ext cx="1584" cy="672"/>
            </a:xfrm>
            <a:prstGeom prst="ellipse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832" y="1344"/>
              <a:ext cx="9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5400" b="1" dirty="0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Цвета</a:t>
              </a:r>
            </a:p>
          </p:txBody>
        </p:sp>
      </p:grpSp>
      <p:sp>
        <p:nvSpPr>
          <p:cNvPr id="153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447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Это деление условно.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Чаще всего они связаны с жизненным опытом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человека.</a:t>
            </a:r>
          </a:p>
        </p:txBody>
      </p:sp>
      <p:sp>
        <p:nvSpPr>
          <p:cNvPr id="29702" name="AutoShape 16"/>
          <p:cNvSpPr>
            <a:spLocks noChangeArrowheads="1"/>
          </p:cNvSpPr>
          <p:nvPr/>
        </p:nvSpPr>
        <p:spPr bwMode="auto">
          <a:xfrm rot="2192261">
            <a:off x="4800600" y="2438400"/>
            <a:ext cx="1943100" cy="381000"/>
          </a:xfrm>
          <a:prstGeom prst="notchedRightArrow">
            <a:avLst>
              <a:gd name="adj1" fmla="val 50000"/>
              <a:gd name="adj2" fmla="val 12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AutoShape 17"/>
          <p:cNvSpPr>
            <a:spLocks noChangeArrowheads="1"/>
          </p:cNvSpPr>
          <p:nvPr/>
        </p:nvSpPr>
        <p:spPr bwMode="auto">
          <a:xfrm rot="8233260">
            <a:off x="2667000" y="2438400"/>
            <a:ext cx="1943100" cy="381000"/>
          </a:xfrm>
          <a:prstGeom prst="notchedRightArrow">
            <a:avLst>
              <a:gd name="adj1" fmla="val 50000"/>
              <a:gd name="adj2" fmla="val 12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5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build="p"/>
      <p:bldP spid="29702" grpId="0" animBg="1"/>
      <p:bldP spid="297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391400" cy="6096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«Цвета есть раздражающие и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успокаивающие, кричащие,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спорящие друг с другом и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живущие ласково один возле другого.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В их борьбе или согласии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и есть воздействие цвета на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человека через чувство зрения».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К.Петров-Водкин 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– художник.</a:t>
            </a:r>
          </a:p>
        </p:txBody>
      </p:sp>
      <p:pic>
        <p:nvPicPr>
          <p:cNvPr id="3" name="Щелкунчик 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 numSld="42">
                <p:cTn id="43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30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83" name="Group 179"/>
          <p:cNvGraphicFramePr>
            <a:graphicFrameLocks noGrp="1"/>
          </p:cNvGraphicFramePr>
          <p:nvPr/>
        </p:nvGraphicFramePr>
        <p:xfrm>
          <a:off x="468313" y="333375"/>
          <a:ext cx="8229600" cy="623919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000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Теплые цвета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Холодные цвета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FF3399"/>
                </a:solidFill>
                <a:latin typeface="Arial" charset="0"/>
              </a:rPr>
              <a:t>Основные</a:t>
            </a:r>
            <a:r>
              <a:rPr lang="ru-RU" sz="6000" b="1" dirty="0">
                <a:solidFill>
                  <a:srgbClr val="FF3399"/>
                </a:solidFill>
                <a:latin typeface="Arial" charset="0"/>
              </a:rPr>
              <a:t> </a:t>
            </a:r>
            <a:r>
              <a:rPr lang="ru-RU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характеристики</a:t>
            </a:r>
            <a:r>
              <a:rPr lang="ru-RU" sz="6000" b="1" dirty="0">
                <a:solidFill>
                  <a:srgbClr val="FF3399"/>
                </a:solidFill>
                <a:latin typeface="Arial" charset="0"/>
              </a:rPr>
              <a:t> </a:t>
            </a:r>
            <a:r>
              <a:rPr lang="ru-RU" sz="5400" b="1" dirty="0">
                <a:solidFill>
                  <a:srgbClr val="FF3399"/>
                </a:solidFill>
                <a:latin typeface="Arial" charset="0"/>
              </a:rPr>
              <a:t>цвета:</a:t>
            </a:r>
            <a:endParaRPr lang="ru-RU" sz="6000" b="1" dirty="0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</a:t>
            </a: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Цветовой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</a:t>
            </a: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тон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57400" y="411480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</a:t>
            </a: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Насыщенность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54102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</a:t>
            </a: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Светлота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4" grpId="0" autoUpdateAnimBg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2209800" y="152400"/>
            <a:ext cx="51435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/>
                <a:cs typeface="Arial"/>
              </a:rPr>
              <a:t>Насыщенность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2971800"/>
            <a:ext cx="7543800" cy="3581400"/>
            <a:chOff x="432" y="1200"/>
            <a:chExt cx="5040" cy="1824"/>
          </a:xfrm>
        </p:grpSpPr>
        <p:sp>
          <p:nvSpPr>
            <p:cNvPr id="33797" name="Rectangle 4"/>
            <p:cNvSpPr>
              <a:spLocks noChangeArrowheads="1"/>
            </p:cNvSpPr>
            <p:nvPr/>
          </p:nvSpPr>
          <p:spPr bwMode="auto">
            <a:xfrm>
              <a:off x="432" y="1200"/>
              <a:ext cx="464" cy="182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896" y="1200"/>
              <a:ext cx="464" cy="1824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2288" y="1200"/>
              <a:ext cx="464" cy="1824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0" name="Rectangle 7"/>
            <p:cNvSpPr>
              <a:spLocks noChangeArrowheads="1"/>
            </p:cNvSpPr>
            <p:nvPr/>
          </p:nvSpPr>
          <p:spPr bwMode="auto">
            <a:xfrm>
              <a:off x="1824" y="1200"/>
              <a:ext cx="464" cy="1824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1" name="Rectangle 8"/>
            <p:cNvSpPr>
              <a:spLocks noChangeArrowheads="1"/>
            </p:cNvSpPr>
            <p:nvPr/>
          </p:nvSpPr>
          <p:spPr bwMode="auto">
            <a:xfrm>
              <a:off x="1360" y="1200"/>
              <a:ext cx="464" cy="1824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2" name="Rectangle 9"/>
            <p:cNvSpPr>
              <a:spLocks noChangeArrowheads="1"/>
            </p:cNvSpPr>
            <p:nvPr/>
          </p:nvSpPr>
          <p:spPr bwMode="auto">
            <a:xfrm>
              <a:off x="3216" y="1200"/>
              <a:ext cx="464" cy="1824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2752" y="1200"/>
              <a:ext cx="464" cy="1824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3680" y="1200"/>
              <a:ext cx="464" cy="1824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3805" name="Group 12"/>
            <p:cNvGrpSpPr>
              <a:grpSpLocks/>
            </p:cNvGrpSpPr>
            <p:nvPr/>
          </p:nvGrpSpPr>
          <p:grpSpPr bwMode="auto">
            <a:xfrm>
              <a:off x="4128" y="1200"/>
              <a:ext cx="1344" cy="1824"/>
              <a:chOff x="4416" y="1392"/>
              <a:chExt cx="1344" cy="1824"/>
            </a:xfrm>
          </p:grpSpPr>
          <p:sp>
            <p:nvSpPr>
              <p:cNvPr id="33806" name="Rectangle 13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464" cy="1824"/>
              </a:xfrm>
              <a:prstGeom prst="rect">
                <a:avLst/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07" name="Rectangle 14"/>
              <p:cNvSpPr>
                <a:spLocks noChangeArrowheads="1"/>
              </p:cNvSpPr>
              <p:nvPr/>
            </p:nvSpPr>
            <p:spPr bwMode="auto">
              <a:xfrm>
                <a:off x="4848" y="1392"/>
                <a:ext cx="464" cy="182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08" name="Rectangle 15"/>
              <p:cNvSpPr>
                <a:spLocks noChangeArrowheads="1"/>
              </p:cNvSpPr>
              <p:nvPr/>
            </p:nvSpPr>
            <p:spPr bwMode="auto">
              <a:xfrm>
                <a:off x="5296" y="1392"/>
                <a:ext cx="464" cy="1824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57200" y="8382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66FF"/>
                </a:solidFill>
                <a:latin typeface="Arial" charset="0"/>
              </a:rPr>
              <a:t>Это изменение насыщенности ахроматических цветов при добавлении </a:t>
            </a:r>
            <a:r>
              <a:rPr lang="ru-RU" sz="4000" b="1" u="sng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серой</a:t>
            </a:r>
            <a:r>
              <a:rPr lang="ru-RU" sz="4000" b="1" dirty="0">
                <a:solidFill>
                  <a:srgbClr val="FF66FF"/>
                </a:solidFill>
                <a:latin typeface="Arial" charset="0"/>
              </a:rPr>
              <a:t> краски</a:t>
            </a:r>
            <a:r>
              <a:rPr lang="ru-RU" sz="2400" b="1" dirty="0">
                <a:solidFill>
                  <a:srgbClr val="FF66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048000" y="533400"/>
            <a:ext cx="3181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/>
                <a:cs typeface="Arial"/>
              </a:rPr>
              <a:t>Светлота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00200" y="3352800"/>
            <a:ext cx="1524000" cy="2590800"/>
            <a:chOff x="1008" y="2112"/>
            <a:chExt cx="960" cy="1632"/>
          </a:xfrm>
        </p:grpSpPr>
        <p:sp>
          <p:nvSpPr>
            <p:cNvPr id="34825" name="Rectangle 4"/>
            <p:cNvSpPr>
              <a:spLocks noChangeArrowheads="1"/>
            </p:cNvSpPr>
            <p:nvPr/>
          </p:nvSpPr>
          <p:spPr bwMode="auto">
            <a:xfrm>
              <a:off x="1008" y="2112"/>
              <a:ext cx="480" cy="1632"/>
            </a:xfrm>
            <a:prstGeom prst="rect">
              <a:avLst/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6" name="Rectangle 5"/>
            <p:cNvSpPr>
              <a:spLocks noChangeArrowheads="1"/>
            </p:cNvSpPr>
            <p:nvPr/>
          </p:nvSpPr>
          <p:spPr bwMode="auto">
            <a:xfrm>
              <a:off x="1488" y="2112"/>
              <a:ext cx="480" cy="16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705600" y="3352800"/>
            <a:ext cx="1524000" cy="2590800"/>
            <a:chOff x="3840" y="1440"/>
            <a:chExt cx="960" cy="912"/>
          </a:xfrm>
        </p:grpSpPr>
        <p:sp>
          <p:nvSpPr>
            <p:cNvPr id="34823" name="Rectangle 10"/>
            <p:cNvSpPr>
              <a:spLocks noChangeArrowheads="1"/>
            </p:cNvSpPr>
            <p:nvPr/>
          </p:nvSpPr>
          <p:spPr bwMode="auto">
            <a:xfrm>
              <a:off x="3840" y="1440"/>
              <a:ext cx="480" cy="91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4" name="Rectangle 11"/>
            <p:cNvSpPr>
              <a:spLocks noChangeArrowheads="1"/>
            </p:cNvSpPr>
            <p:nvPr/>
          </p:nvSpPr>
          <p:spPr bwMode="auto">
            <a:xfrm>
              <a:off x="4320" y="1440"/>
              <a:ext cx="480" cy="912"/>
            </a:xfrm>
            <a:prstGeom prst="rect">
              <a:avLst/>
            </a:prstGeom>
            <a:solidFill>
              <a:srgbClr val="00CC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3400" y="15240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66FF"/>
                </a:solidFill>
                <a:latin typeface="Arial" charset="0"/>
              </a:rPr>
              <a:t>Это </a:t>
            </a:r>
            <a:r>
              <a:rPr lang="ru-RU" sz="4000" b="1" u="sng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более  светлый</a:t>
            </a:r>
            <a:r>
              <a:rPr lang="ru-RU" sz="4000" b="1" dirty="0">
                <a:solidFill>
                  <a:srgbClr val="FF66FF"/>
                </a:solidFill>
                <a:latin typeface="Arial" charset="0"/>
              </a:rPr>
              <a:t> цвет чем предыдущий</a:t>
            </a:r>
            <a:r>
              <a:rPr lang="ru-RU" sz="2400" b="1" dirty="0">
                <a:latin typeface="Arial" charset="0"/>
              </a:rPr>
              <a:t>   </a:t>
            </a:r>
          </a:p>
        </p:txBody>
      </p:sp>
      <p:pic>
        <p:nvPicPr>
          <p:cNvPr id="40966" name="Picture 13" descr="Безымянный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352800"/>
            <a:ext cx="152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1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3276600"/>
            <a:ext cx="1524000" cy="2667000"/>
            <a:chOff x="912" y="2928"/>
            <a:chExt cx="960" cy="912"/>
          </a:xfrm>
        </p:grpSpPr>
        <p:sp>
          <p:nvSpPr>
            <p:cNvPr id="36875" name="Rectangle 3"/>
            <p:cNvSpPr>
              <a:spLocks noChangeArrowheads="1"/>
            </p:cNvSpPr>
            <p:nvPr/>
          </p:nvSpPr>
          <p:spPr bwMode="auto">
            <a:xfrm>
              <a:off x="1392" y="2928"/>
              <a:ext cx="480" cy="91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6" name="Rectangle 4"/>
            <p:cNvSpPr>
              <a:spLocks noChangeArrowheads="1"/>
            </p:cNvSpPr>
            <p:nvPr/>
          </p:nvSpPr>
          <p:spPr bwMode="auto">
            <a:xfrm>
              <a:off x="912" y="2928"/>
              <a:ext cx="480" cy="91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876800" y="3276600"/>
            <a:ext cx="1524000" cy="2667000"/>
            <a:chOff x="2736" y="2880"/>
            <a:chExt cx="960" cy="912"/>
          </a:xfrm>
        </p:grpSpPr>
        <p:sp>
          <p:nvSpPr>
            <p:cNvPr id="36873" name="Rectangle 6"/>
            <p:cNvSpPr>
              <a:spLocks noChangeArrowheads="1"/>
            </p:cNvSpPr>
            <p:nvPr/>
          </p:nvSpPr>
          <p:spPr bwMode="auto">
            <a:xfrm>
              <a:off x="3216" y="2880"/>
              <a:ext cx="480" cy="91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4" name="Rectangle 7"/>
            <p:cNvSpPr>
              <a:spLocks noChangeArrowheads="1"/>
            </p:cNvSpPr>
            <p:nvPr/>
          </p:nvSpPr>
          <p:spPr bwMode="auto">
            <a:xfrm>
              <a:off x="2736" y="2880"/>
              <a:ext cx="480" cy="912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010400" y="3276600"/>
            <a:ext cx="1524000" cy="2667000"/>
            <a:chOff x="3984" y="2928"/>
            <a:chExt cx="960" cy="912"/>
          </a:xfrm>
        </p:grpSpPr>
        <p:sp>
          <p:nvSpPr>
            <p:cNvPr id="36871" name="Rectangle 9"/>
            <p:cNvSpPr>
              <a:spLocks noChangeArrowheads="1"/>
            </p:cNvSpPr>
            <p:nvPr/>
          </p:nvSpPr>
          <p:spPr bwMode="auto">
            <a:xfrm>
              <a:off x="4464" y="2928"/>
              <a:ext cx="480" cy="912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2" name="Rectangle 10"/>
            <p:cNvSpPr>
              <a:spLocks noChangeArrowheads="1"/>
            </p:cNvSpPr>
            <p:nvPr/>
          </p:nvSpPr>
          <p:spPr bwMode="auto">
            <a:xfrm>
              <a:off x="3984" y="2928"/>
              <a:ext cx="480" cy="912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62000" y="304800"/>
            <a:ext cx="769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66FF"/>
                </a:solidFill>
                <a:latin typeface="Arial" charset="0"/>
              </a:rPr>
              <a:t>Светлота  изменяется также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66FF"/>
                </a:solidFill>
                <a:latin typeface="Arial" charset="0"/>
              </a:rPr>
              <a:t>и при добавлении </a:t>
            </a:r>
            <a:r>
              <a:rPr lang="ru-RU" sz="40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белого</a:t>
            </a:r>
            <a:r>
              <a:rPr lang="ru-RU" sz="4000" b="1" dirty="0">
                <a:solidFill>
                  <a:srgbClr val="FF66FF"/>
                </a:solidFill>
                <a:latin typeface="Arial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66FF"/>
                </a:solidFill>
                <a:latin typeface="Arial" charset="0"/>
              </a:rPr>
              <a:t>цвета</a:t>
            </a:r>
            <a:endParaRPr lang="ru-RU" sz="4000" b="1" dirty="0">
              <a:solidFill>
                <a:srgbClr val="FF66FF"/>
              </a:solidFill>
              <a:latin typeface="Times New Roman" pitchFamily="18" charset="0"/>
            </a:endParaRPr>
          </a:p>
        </p:txBody>
      </p:sp>
      <p:pic>
        <p:nvPicPr>
          <p:cNvPr id="43014" name="Picture 14" descr="Безымянный 32"/>
          <p:cNvPicPr>
            <a:picLocks noChangeAspect="1" noChangeArrowheads="1"/>
          </p:cNvPicPr>
          <p:nvPr/>
        </p:nvPicPr>
        <p:blipFill>
          <a:blip r:embed="rId2" cstate="print"/>
          <a:srcRect l="22095" t="17450" r="48930" b="34578"/>
          <a:stretch>
            <a:fillRect/>
          </a:stretch>
        </p:blipFill>
        <p:spPr bwMode="auto">
          <a:xfrm>
            <a:off x="2667000" y="3276600"/>
            <a:ext cx="152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effectLst/>
              </a:rPr>
              <a:t>Если разбавить краски </a:t>
            </a:r>
            <a:r>
              <a:rPr lang="ru-RU" sz="2400" b="1" dirty="0" smtClean="0">
                <a:solidFill>
                  <a:schemeClr val="folHlink"/>
                </a:solidFill>
              </a:rPr>
              <a:t>водой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, то тон их будет бледнее, то есть из красного получится бледно-красный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228600" y="54102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больше воды добавить  в краску, тем светлее будет тон. Эти светлые тона красок называются </a:t>
            </a: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оттенками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или </a:t>
            </a: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полутонами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609600" y="3733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>
                <a:solidFill>
                  <a:schemeClr val="bg1"/>
                </a:solidFill>
              </a:rPr>
              <a:t>а из жёлтого – бледно-жёлтый, то есть лимонный цвет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762000" y="2209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>
                <a:solidFill>
                  <a:schemeClr val="bg1"/>
                </a:solidFill>
              </a:rPr>
              <a:t>из синего – бледно-синий, то есть голубой</a:t>
            </a:r>
          </a:p>
        </p:txBody>
      </p:sp>
      <p:pic>
        <p:nvPicPr>
          <p:cNvPr id="41990" name="Picture 9" descr="Безымянный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2" t="5246" r="61125" b="50163"/>
          <a:stretch>
            <a:fillRect/>
          </a:stretch>
        </p:blipFill>
        <p:spPr bwMode="auto">
          <a:xfrm>
            <a:off x="685800" y="10668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0" descr="сканирование0034"/>
          <p:cNvPicPr>
            <a:picLocks noChangeAspect="1" noChangeArrowheads="1"/>
          </p:cNvPicPr>
          <p:nvPr/>
        </p:nvPicPr>
        <p:blipFill>
          <a:blip r:embed="rId3" cstate="print"/>
          <a:srcRect l="76881" t="80370" r="15115" b="12009"/>
          <a:stretch>
            <a:fillRect/>
          </a:stretch>
        </p:blipFill>
        <p:spPr bwMode="auto">
          <a:xfrm>
            <a:off x="3886200" y="2743200"/>
            <a:ext cx="560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1" descr="Безымянный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7" t="5409" r="60229" b="50000"/>
          <a:stretch>
            <a:fillRect/>
          </a:stretch>
        </p:blipFill>
        <p:spPr bwMode="auto">
          <a:xfrm>
            <a:off x="6172200" y="10668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2" descr="Безымянный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2" t="5246" r="61125" b="50163"/>
          <a:stretch>
            <a:fillRect/>
          </a:stretch>
        </p:blipFill>
        <p:spPr bwMode="auto">
          <a:xfrm>
            <a:off x="609600" y="26670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3" descr="Безымянный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2" t="5246" r="61125" b="50163"/>
          <a:stretch>
            <a:fillRect/>
          </a:stretch>
        </p:blipFill>
        <p:spPr bwMode="auto">
          <a:xfrm>
            <a:off x="6248400" y="26670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4" descr="Безымянный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2" t="5574" r="59079" b="49837"/>
          <a:stretch>
            <a:fillRect/>
          </a:stretch>
        </p:blipFill>
        <p:spPr bwMode="auto">
          <a:xfrm>
            <a:off x="685800" y="4267200"/>
            <a:ext cx="1905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5" descr="Безымянный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7" t="5409" r="58185" b="50000"/>
          <a:stretch>
            <a:fillRect/>
          </a:stretch>
        </p:blipFill>
        <p:spPr bwMode="auto">
          <a:xfrm>
            <a:off x="6324600" y="4267200"/>
            <a:ext cx="1905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7" descr="сканирование0034"/>
          <p:cNvPicPr>
            <a:picLocks noChangeAspect="1" noChangeArrowheads="1"/>
          </p:cNvPicPr>
          <p:nvPr/>
        </p:nvPicPr>
        <p:blipFill>
          <a:blip r:embed="rId3" cstate="print"/>
          <a:srcRect l="76881" t="80370" r="15115" b="12009"/>
          <a:stretch>
            <a:fillRect/>
          </a:stretch>
        </p:blipFill>
        <p:spPr bwMode="auto">
          <a:xfrm>
            <a:off x="3886200" y="4343400"/>
            <a:ext cx="560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20" descr="сканирование00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83" t="59650" r="61890" b="33093"/>
          <a:stretch>
            <a:fillRect/>
          </a:stretch>
        </p:blipFill>
        <p:spPr bwMode="auto">
          <a:xfrm>
            <a:off x="2743200" y="121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23" descr="сканирование00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70" t="60376" r="30450" b="34544"/>
          <a:stretch>
            <a:fillRect/>
          </a:stretch>
        </p:blipFill>
        <p:spPr bwMode="auto">
          <a:xfrm>
            <a:off x="4800600" y="1371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4" descr="сканирование0034"/>
          <p:cNvPicPr>
            <a:picLocks noChangeAspect="1" noChangeArrowheads="1"/>
          </p:cNvPicPr>
          <p:nvPr/>
        </p:nvPicPr>
        <p:blipFill>
          <a:blip r:embed="rId3" cstate="print"/>
          <a:srcRect l="76881" t="80370" r="15115" b="12009"/>
          <a:stretch>
            <a:fillRect/>
          </a:stretch>
        </p:blipFill>
        <p:spPr bwMode="auto">
          <a:xfrm>
            <a:off x="3886200" y="1143000"/>
            <a:ext cx="560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сканирование00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83" t="59650" r="61890" b="33093"/>
          <a:stretch>
            <a:fillRect/>
          </a:stretch>
        </p:blipFill>
        <p:spPr bwMode="auto">
          <a:xfrm>
            <a:off x="2743200" y="2895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сканирование00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83" t="59650" r="61890" b="33093"/>
          <a:stretch>
            <a:fillRect/>
          </a:stretch>
        </p:blipFill>
        <p:spPr bwMode="auto">
          <a:xfrm>
            <a:off x="2819400" y="441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3" descr="сканирование00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70" t="60376" r="30450" b="34544"/>
          <a:stretch>
            <a:fillRect/>
          </a:stretch>
        </p:blipFill>
        <p:spPr bwMode="auto">
          <a:xfrm>
            <a:off x="4953000" y="2895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сканирование00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70" t="60376" r="30450" b="34544"/>
          <a:stretch>
            <a:fillRect/>
          </a:stretch>
        </p:blipFill>
        <p:spPr bwMode="auto">
          <a:xfrm>
            <a:off x="5029200" y="45720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  <p:bldP spid="199686" grpId="0"/>
      <p:bldP spid="41988" grpId="0"/>
      <p:bldP spid="419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разноцветный мир\азбука цвета\7vvzcChDOm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143000"/>
            <a:ext cx="5107355" cy="5219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0" y="0"/>
            <a:ext cx="5088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Цветовой тон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3581400" cy="11541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00FF00"/>
                </a:solidFill>
              </a:rPr>
              <a:t>Колорит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000" b="1">
                <a:solidFill>
                  <a:srgbClr val="FF66FF"/>
                </a:solidFill>
                <a:latin typeface="Arial" charset="0"/>
              </a:rPr>
              <a:t>- это гармоничное сочетание цветов. Он бывает:</a:t>
            </a:r>
            <a:r>
              <a:rPr lang="ru-RU" sz="2400" b="1">
                <a:solidFill>
                  <a:srgbClr val="FF66FF"/>
                </a:solidFill>
                <a:latin typeface="Arial" charset="0"/>
              </a:rPr>
              <a:t>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29200" y="2971800"/>
            <a:ext cx="3657600" cy="1219200"/>
            <a:chOff x="240" y="2736"/>
            <a:chExt cx="2304" cy="768"/>
          </a:xfrm>
        </p:grpSpPr>
        <p:sp>
          <p:nvSpPr>
            <p:cNvPr id="37906" name="Rectangle 5"/>
            <p:cNvSpPr>
              <a:spLocks noChangeArrowheads="1"/>
            </p:cNvSpPr>
            <p:nvPr/>
          </p:nvSpPr>
          <p:spPr bwMode="auto">
            <a:xfrm>
              <a:off x="240" y="2736"/>
              <a:ext cx="2304" cy="76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480" y="2880"/>
              <a:ext cx="1976" cy="44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4000" b="1" dirty="0">
                  <a:solidFill>
                    <a:srgbClr val="99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Холодный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" y="3124200"/>
            <a:ext cx="3657600" cy="1143000"/>
            <a:chOff x="240" y="1776"/>
            <a:chExt cx="2304" cy="720"/>
          </a:xfrm>
        </p:grpSpPr>
        <p:sp>
          <p:nvSpPr>
            <p:cNvPr id="37904" name="Rectangle 8"/>
            <p:cNvSpPr>
              <a:spLocks noChangeArrowheads="1"/>
            </p:cNvSpPr>
            <p:nvPr/>
          </p:nvSpPr>
          <p:spPr bwMode="auto">
            <a:xfrm>
              <a:off x="240" y="1776"/>
              <a:ext cx="2304" cy="72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669" y="1968"/>
              <a:ext cx="1771" cy="231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4000" b="1" dirty="0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Тёплый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3400" y="4876800"/>
            <a:ext cx="3581400" cy="1143000"/>
            <a:chOff x="3216" y="1776"/>
            <a:chExt cx="2256" cy="720"/>
          </a:xfrm>
        </p:grpSpPr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3216" y="1776"/>
              <a:ext cx="2256" cy="72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3360" y="1872"/>
              <a:ext cx="1935" cy="44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40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Светлый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5400" y="4876800"/>
            <a:ext cx="3581400" cy="1219200"/>
            <a:chOff x="3216" y="2736"/>
            <a:chExt cx="2256" cy="768"/>
          </a:xfrm>
        </p:grpSpPr>
        <p:sp>
          <p:nvSpPr>
            <p:cNvPr id="37900" name="Rectangle 14"/>
            <p:cNvSpPr>
              <a:spLocks noChangeArrowheads="1"/>
            </p:cNvSpPr>
            <p:nvPr/>
          </p:nvSpPr>
          <p:spPr bwMode="auto">
            <a:xfrm>
              <a:off x="3216" y="2736"/>
              <a:ext cx="2256" cy="76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518" y="2880"/>
              <a:ext cx="1670" cy="44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40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Тёмный</a:t>
              </a:r>
            </a:p>
          </p:txBody>
        </p:sp>
      </p:grpSp>
      <p:sp>
        <p:nvSpPr>
          <p:cNvPr id="45064" name="AutoShape 20"/>
          <p:cNvSpPr>
            <a:spLocks noChangeArrowheads="1"/>
          </p:cNvSpPr>
          <p:nvPr/>
        </p:nvSpPr>
        <p:spPr bwMode="auto">
          <a:xfrm rot="2406942">
            <a:off x="5181600" y="2743200"/>
            <a:ext cx="1314450" cy="381000"/>
          </a:xfrm>
          <a:prstGeom prst="notchedRightArrow">
            <a:avLst>
              <a:gd name="adj1" fmla="val 50000"/>
              <a:gd name="adj2" fmla="val 86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AutoShape 21"/>
          <p:cNvSpPr>
            <a:spLocks noChangeArrowheads="1"/>
          </p:cNvSpPr>
          <p:nvPr/>
        </p:nvSpPr>
        <p:spPr bwMode="auto">
          <a:xfrm rot="8333279">
            <a:off x="2667000" y="2743200"/>
            <a:ext cx="1214438" cy="381000"/>
          </a:xfrm>
          <a:prstGeom prst="notchedRightArrow">
            <a:avLst>
              <a:gd name="adj1" fmla="val 50000"/>
              <a:gd name="adj2" fmla="val 7968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AutoShape 22"/>
          <p:cNvSpPr>
            <a:spLocks noChangeArrowheads="1"/>
          </p:cNvSpPr>
          <p:nvPr/>
        </p:nvSpPr>
        <p:spPr bwMode="auto">
          <a:xfrm rot="6782646">
            <a:off x="2886075" y="3624263"/>
            <a:ext cx="2286000" cy="381000"/>
          </a:xfrm>
          <a:prstGeom prst="notchedRightArrow">
            <a:avLst>
              <a:gd name="adj1" fmla="val 50000"/>
              <a:gd name="adj2" fmla="val 1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23"/>
          <p:cNvSpPr>
            <a:spLocks noChangeArrowheads="1"/>
          </p:cNvSpPr>
          <p:nvPr/>
        </p:nvSpPr>
        <p:spPr bwMode="auto">
          <a:xfrm rot="3921500">
            <a:off x="3990975" y="3629025"/>
            <a:ext cx="2305050" cy="381000"/>
          </a:xfrm>
          <a:prstGeom prst="notchedRightArrow">
            <a:avLst>
              <a:gd name="adj1" fmla="val 50000"/>
              <a:gd name="adj2" fmla="val 151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45064" grpId="0" animBg="1"/>
      <p:bldP spid="45065" grpId="0" animBg="1"/>
      <p:bldP spid="45066" grpId="0" animBg="1"/>
      <p:bldP spid="450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705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9966FF"/>
                </a:solidFill>
              </a:rPr>
              <a:t>Холодный  колорит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52800" y="6324600"/>
            <a:ext cx="5257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И. Айвазовский     Вид Петербурга</a:t>
            </a:r>
          </a:p>
        </p:txBody>
      </p:sp>
      <p:pic>
        <p:nvPicPr>
          <p:cNvPr id="46084" name="Picture 4" descr="Вид 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/>
      <p:bldP spid="22016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0960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66FF"/>
                </a:solidFill>
              </a:rPr>
              <a:t>Тёплый</a:t>
            </a:r>
            <a:r>
              <a:rPr lang="ru-RU" sz="4800" dirty="0" smtClean="0">
                <a:solidFill>
                  <a:srgbClr val="FF66FF"/>
                </a:solidFill>
              </a:rPr>
              <a:t>  </a:t>
            </a:r>
            <a:r>
              <a:rPr lang="ru-RU" sz="4800" b="1" dirty="0" smtClean="0">
                <a:solidFill>
                  <a:srgbClr val="FF66FF"/>
                </a:solidFill>
              </a:rPr>
              <a:t>колорит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6324600"/>
            <a:ext cx="4343400" cy="533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И.Левитан      Золотая осень</a:t>
            </a:r>
          </a:p>
        </p:txBody>
      </p:sp>
      <p:pic>
        <p:nvPicPr>
          <p:cNvPr id="47108" name="Picture 4" descr="Левитан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1534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2514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FF66FF"/>
                </a:solidFill>
              </a:rPr>
              <a:t>Основные  </a:t>
            </a:r>
            <a:r>
              <a:rPr lang="ru-RU" sz="4800" b="1" u="sng" dirty="0" smtClean="0">
                <a:solidFill>
                  <a:srgbClr val="FF66FF"/>
                </a:solidFill>
              </a:rPr>
              <a:t>средства</a:t>
            </a:r>
            <a:r>
              <a:rPr lang="ru-RU" sz="4800" b="1" dirty="0" smtClean="0">
                <a:solidFill>
                  <a:srgbClr val="FF66FF"/>
                </a:solidFill>
              </a:rPr>
              <a:t/>
            </a:r>
            <a:br>
              <a:rPr lang="ru-RU" sz="4800" b="1" dirty="0" smtClean="0">
                <a:solidFill>
                  <a:srgbClr val="FF66FF"/>
                </a:solidFill>
              </a:rPr>
            </a:br>
            <a:r>
              <a:rPr lang="ru-RU" sz="4800" b="1" dirty="0" smtClean="0">
                <a:solidFill>
                  <a:srgbClr val="FF66FF"/>
                </a:solidFill>
              </a:rPr>
              <a:t>художественной  </a:t>
            </a:r>
            <a:br>
              <a:rPr lang="ru-RU" sz="4800" b="1" dirty="0" smtClean="0">
                <a:solidFill>
                  <a:srgbClr val="FF66FF"/>
                </a:solidFill>
              </a:rPr>
            </a:br>
            <a:r>
              <a:rPr lang="ru-RU" sz="4800" b="1" dirty="0" smtClean="0">
                <a:solidFill>
                  <a:srgbClr val="FF66FF"/>
                </a:solidFill>
              </a:rPr>
              <a:t>выразительности: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4267200"/>
            <a:ext cx="2057400" cy="1066800"/>
            <a:chOff x="960" y="1968"/>
            <a:chExt cx="1056" cy="480"/>
          </a:xfrm>
        </p:grpSpPr>
        <p:sp>
          <p:nvSpPr>
            <p:cNvPr id="5133" name="Rectangle 4"/>
            <p:cNvSpPr>
              <a:spLocks noChangeArrowheads="1"/>
            </p:cNvSpPr>
            <p:nvPr/>
          </p:nvSpPr>
          <p:spPr bwMode="auto">
            <a:xfrm>
              <a:off x="960" y="1968"/>
              <a:ext cx="105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152" y="2016"/>
              <a:ext cx="719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sz="4000" dirty="0">
                  <a:solidFill>
                    <a:srgbClr val="99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Цвет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400800" y="4267200"/>
            <a:ext cx="2362200" cy="1066800"/>
            <a:chOff x="3888" y="1824"/>
            <a:chExt cx="1152" cy="480"/>
          </a:xfrm>
        </p:grpSpPr>
        <p:sp>
          <p:nvSpPr>
            <p:cNvPr id="5131" name="Rectangle 7"/>
            <p:cNvSpPr>
              <a:spLocks noChangeArrowheads="1"/>
            </p:cNvSpPr>
            <p:nvPr/>
          </p:nvSpPr>
          <p:spPr bwMode="auto">
            <a:xfrm>
              <a:off x="3888" y="1824"/>
              <a:ext cx="1152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984" y="1872"/>
              <a:ext cx="105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sz="4000" dirty="0">
                  <a:solidFill>
                    <a:srgbClr val="99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Колорит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505200" y="5410200"/>
            <a:ext cx="2362200" cy="990600"/>
            <a:chOff x="2208" y="3072"/>
            <a:chExt cx="1104" cy="480"/>
          </a:xfrm>
        </p:grpSpPr>
        <p:sp>
          <p:nvSpPr>
            <p:cNvPr id="5129" name="Rectangle 10"/>
            <p:cNvSpPr>
              <a:spLocks noChangeArrowheads="1"/>
            </p:cNvSpPr>
            <p:nvPr/>
          </p:nvSpPr>
          <p:spPr bwMode="auto">
            <a:xfrm>
              <a:off x="2208" y="3072"/>
              <a:ext cx="110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2256" y="3120"/>
              <a:ext cx="1056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sz="4000" dirty="0">
                  <a:solidFill>
                    <a:srgbClr val="99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Фактура</a:t>
              </a:r>
            </a:p>
          </p:txBody>
        </p:sp>
      </p:grpSp>
      <p:sp>
        <p:nvSpPr>
          <p:cNvPr id="9222" name="AutoShape 15"/>
          <p:cNvSpPr>
            <a:spLocks noChangeArrowheads="1"/>
          </p:cNvSpPr>
          <p:nvPr/>
        </p:nvSpPr>
        <p:spPr bwMode="auto">
          <a:xfrm rot="8232575">
            <a:off x="1706563" y="3313113"/>
            <a:ext cx="2057400" cy="381000"/>
          </a:xfrm>
          <a:prstGeom prst="notchedRightArrow">
            <a:avLst>
              <a:gd name="adj1" fmla="val 50000"/>
              <a:gd name="adj2" fmla="val 11247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16"/>
          <p:cNvSpPr>
            <a:spLocks noChangeArrowheads="1"/>
          </p:cNvSpPr>
          <p:nvPr/>
        </p:nvSpPr>
        <p:spPr bwMode="auto">
          <a:xfrm rot="5400000">
            <a:off x="3162300" y="3771900"/>
            <a:ext cx="2590800" cy="381000"/>
          </a:xfrm>
          <a:prstGeom prst="notchedRightArrow">
            <a:avLst>
              <a:gd name="adj1" fmla="val 50000"/>
              <a:gd name="adj2" fmla="val 15000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17"/>
          <p:cNvSpPr>
            <a:spLocks noChangeArrowheads="1"/>
          </p:cNvSpPr>
          <p:nvPr/>
        </p:nvSpPr>
        <p:spPr bwMode="auto">
          <a:xfrm rot="2512594">
            <a:off x="5194300" y="3287713"/>
            <a:ext cx="2136775" cy="381000"/>
          </a:xfrm>
          <a:prstGeom prst="notchedRightArrow">
            <a:avLst>
              <a:gd name="adj1" fmla="val 50000"/>
              <a:gd name="adj2" fmla="val 1124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9222" grpId="0" animBg="1"/>
      <p:bldP spid="9223" grpId="0" animBg="1"/>
      <p:bldP spid="92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248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FFFF"/>
                </a:solidFill>
              </a:rPr>
              <a:t>Светлый  колорит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6248400"/>
            <a:ext cx="5181600" cy="60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В.Поленов    Московский дворик</a:t>
            </a:r>
          </a:p>
        </p:txBody>
      </p:sp>
      <p:pic>
        <p:nvPicPr>
          <p:cNvPr id="48132" name="Picture 4" descr="Поленов 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001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048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2"/>
                </a:solidFill>
              </a:rPr>
              <a:t>Тёмный  </a:t>
            </a:r>
            <a:br>
              <a:rPr lang="ru-RU" sz="4800" b="1" dirty="0" smtClean="0">
                <a:solidFill>
                  <a:schemeClr val="bg2"/>
                </a:solidFill>
              </a:rPr>
            </a:br>
            <a:r>
              <a:rPr lang="ru-RU" sz="4800" b="1" dirty="0" smtClean="0">
                <a:solidFill>
                  <a:schemeClr val="bg2"/>
                </a:solidFill>
              </a:rPr>
              <a:t>колорит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715000"/>
            <a:ext cx="2514600" cy="990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И.Крамской Лунная ночь</a:t>
            </a:r>
          </a:p>
        </p:txBody>
      </p:sp>
      <p:pic>
        <p:nvPicPr>
          <p:cNvPr id="49156" name="Picture 4" descr="Ivan Kramskoy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632200" y="0"/>
            <a:ext cx="522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3657600" cy="733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00FF00"/>
                </a:solidFill>
              </a:rPr>
              <a:t>Фактура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>
                <a:solidFill>
                  <a:srgbClr val="FF66FF"/>
                </a:solidFill>
              </a:rPr>
              <a:t>- это характер поверхности художест-венного произведения, её обработки</a:t>
            </a:r>
          </a:p>
        </p:txBody>
      </p:sp>
      <p:pic>
        <p:nvPicPr>
          <p:cNvPr id="31748" name="Picture 4" descr="тень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2484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676400" y="6172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Ван Гог. Спальня Винсента в Арле.</a:t>
            </a:r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0179" grpId="0"/>
      <p:bldP spid="5018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Новая Мои документы\Мои рисунки\STAND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304800" y="838200"/>
            <a:ext cx="8534400" cy="5791200"/>
          </a:xfrm>
          <a:prstGeom prst="ellipse">
            <a:avLst/>
          </a:prstGeom>
          <a:solidFill>
            <a:srgbClr val="99FF99"/>
          </a:solidFill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81000" y="1981200"/>
            <a:ext cx="4191000" cy="350520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648200" y="1981200"/>
            <a:ext cx="4114800" cy="350520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4648200" y="914400"/>
            <a:ext cx="0" cy="57150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04800" y="3886200"/>
            <a:ext cx="8534400" cy="76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38400" y="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офтольмотренинг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8" name="Picture 8" descr="009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43400" y="685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25677 -2.22222E-6 0.46667 0.18658 0.46667 0.41667 C 0.46667 0.64607 0.25677 0.83334 -3.33333E-6 0.83334 C -0.25764 0.83334 -0.46666 0.64607 -0.46666 0.41667 C -0.46666 0.18658 -0.25764 -2.22222E-6 -3.33333E-6 -2.22222E-6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22222E-6 L -0.00417 0.8388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39399 L -0.00417 0.42173 C -0.00417 0.43376 0.11962 0.44948 0.22083 0.44948 L 0.44583 0.44948 " pathEditMode="relative" rAng="0" ptsTypes="FfFF">
                                      <p:cBhvr>
                                        <p:cTn id="12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4 0.45 C 0.42674 0.58912 0.3132 0.67986 0.19202 0.65023 C 0.07153 0.62246 -0.01145 0.48403 0.0073 0.34491 C 0.02657 0.20394 0.13993 0.11505 0.26042 0.14375 C 0.3816 0.17292 0.46424 0.30926 0.44584 0.45 Z " pathEditMode="relative" rAng="6013833" ptsTypes="fffff">
                                      <p:cBhvr>
                                        <p:cTn id="15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45 L -0.4875 0.4611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0.41619 C -0.47917 0.2696 -0.37413 0.15006 -0.24549 0.15006 C -0.11701 0.15006 -0.0125 0.2696 -0.0125 0.41619 C -0.0125 0.56324 -0.11701 0.68185 -0.24549 0.68185 C -0.37413 0.68185 -0.47917 0.56324 -0.47917 0.41619 Z " pathEditMode="relative" rAng="16200000" ptsTypes="fffff">
                                      <p:cBhvr>
                                        <p:cTn id="21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5 0.46111 L -0.0125 0.4611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42728 L -0.00417 -0.00555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 rot="-527426">
            <a:off x="1066800" y="1371600"/>
            <a:ext cx="604996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СПАСИБО   </a:t>
            </a:r>
            <a:br>
              <a:rPr lang="ru-RU" sz="7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7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 </a:t>
            </a:r>
            <a:br>
              <a:rPr lang="ru-RU" sz="7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7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ВНИМАНИЕ!</a:t>
            </a:r>
          </a:p>
        </p:txBody>
      </p:sp>
      <p:pic>
        <p:nvPicPr>
          <p:cNvPr id="9219" name="Picture 3" descr="30977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343400"/>
            <a:ext cx="243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90800" y="4572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>
                <a:solidFill>
                  <a:schemeClr val="bg2"/>
                </a:solidFill>
              </a:rPr>
              <a:t>- это один из признаков </a:t>
            </a:r>
          </a:p>
          <a:p>
            <a:pPr algn="ctr" eaLnBrk="0" hangingPunct="0"/>
            <a:r>
              <a:rPr lang="ru-RU" sz="4000">
                <a:solidFill>
                  <a:schemeClr val="bg2"/>
                </a:solidFill>
              </a:rPr>
              <a:t>видимых нами предметов</a:t>
            </a: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1981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Цвет</a:t>
            </a:r>
          </a:p>
        </p:txBody>
      </p:sp>
      <p:pic>
        <p:nvPicPr>
          <p:cNvPr id="5" name="Рисунок 4" descr="500px-Farbkreis_Itten_1961_svg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133600"/>
            <a:ext cx="3752850" cy="3752850"/>
          </a:xfrm>
          <a:prstGeom prst="rect">
            <a:avLst/>
          </a:prstGeom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02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5867400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  <a:effectLst/>
              </a:rPr>
              <a:t>Это  так  называемые</a:t>
            </a:r>
            <a:r>
              <a:rPr lang="ru-RU" sz="2800" dirty="0" smtClean="0">
                <a:solidFill>
                  <a:schemeClr val="bg2"/>
                </a:solidFill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</a:rPr>
              <a:t>нейтральные</a:t>
            </a:r>
            <a:r>
              <a:rPr lang="ru-RU" sz="2800" dirty="0" smtClean="0">
                <a:solidFill>
                  <a:schemeClr val="bg2"/>
                </a:solidFill>
              </a:rPr>
              <a:t>  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цвета</a:t>
            </a:r>
            <a:r>
              <a:rPr lang="ru-RU" sz="2800" dirty="0" smtClean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85352" name="Text Box 8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  <a:noFill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bg2"/>
                </a:solidFill>
                <a:effectLst/>
              </a:rPr>
              <a:t>Ахроматические  цвета</a:t>
            </a:r>
          </a:p>
        </p:txBody>
      </p:sp>
      <p:pic>
        <p:nvPicPr>
          <p:cNvPr id="14340" name="Picture 11" descr="Безымянный 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219200"/>
            <a:ext cx="258921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Безымянный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1400">
            <a:off x="6254750" y="2886075"/>
            <a:ext cx="24653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Безымянный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48511">
            <a:off x="4267200" y="914400"/>
            <a:ext cx="2643188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Безымянный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2017">
            <a:off x="2166938" y="3028950"/>
            <a:ext cx="27527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 build="p"/>
      <p:bldP spid="1853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-5400073">
            <a:off x="3009107" y="-799307"/>
            <a:ext cx="3276600" cy="7466013"/>
            <a:chOff x="2832" y="1056"/>
            <a:chExt cx="2016" cy="2711"/>
          </a:xfrm>
        </p:grpSpPr>
        <p:sp>
          <p:nvSpPr>
            <p:cNvPr id="11269" name="Rectangle 4"/>
            <p:cNvSpPr>
              <a:spLocks noChangeArrowheads="1"/>
            </p:cNvSpPr>
            <p:nvPr/>
          </p:nvSpPr>
          <p:spPr bwMode="auto">
            <a:xfrm>
              <a:off x="2832" y="1430"/>
              <a:ext cx="2016" cy="40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2832" y="1824"/>
              <a:ext cx="2016" cy="40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2832" y="2208"/>
              <a:ext cx="2016" cy="407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2832" y="2592"/>
              <a:ext cx="2016" cy="40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2832" y="2976"/>
              <a:ext cx="2016" cy="407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2832" y="1056"/>
              <a:ext cx="2016" cy="4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2832" y="3360"/>
              <a:ext cx="2016" cy="4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52600" y="5334000"/>
            <a:ext cx="5867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bg2"/>
                </a:solidFill>
                <a:effectLst/>
              </a:rPr>
              <a:t>Эти цвета усиливают основные.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838200" y="1219200"/>
            <a:ext cx="7620000" cy="3429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Безымянный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38400"/>
            <a:ext cx="4648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609600"/>
            <a:ext cx="3429000" cy="1447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>
                <a:solidFill>
                  <a:schemeClr val="bg2"/>
                </a:solidFill>
                <a:effectLst/>
              </a:rPr>
              <a:t>Белый лебедь на чёрном фоне будет ещё </a:t>
            </a:r>
            <a:r>
              <a:rPr lang="ru-RU" dirty="0" smtClean="0">
                <a:solidFill>
                  <a:schemeClr val="bg2"/>
                </a:solidFill>
              </a:rPr>
              <a:t>белее</a:t>
            </a:r>
            <a:r>
              <a:rPr lang="ru-RU" dirty="0" smtClean="0">
                <a:solidFill>
                  <a:schemeClr val="bg2"/>
                </a:solidFill>
                <a:effectLst/>
              </a:rPr>
              <a:t>.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343400"/>
            <a:ext cx="3352800" cy="1981200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ru-RU" dirty="0" smtClean="0">
                <a:solidFill>
                  <a:schemeClr val="bg2"/>
                </a:solidFill>
                <a:effectLst/>
              </a:rPr>
              <a:t>Белый лебедь на жёлтом фоне будет смотреться </a:t>
            </a:r>
            <a:r>
              <a:rPr lang="ru-RU" dirty="0" smtClean="0">
                <a:solidFill>
                  <a:schemeClr val="bg2"/>
                </a:solidFill>
              </a:rPr>
              <a:t>не таким</a:t>
            </a:r>
            <a:r>
              <a:rPr lang="ru-RU" dirty="0" smtClean="0">
                <a:solidFill>
                  <a:schemeClr val="bg2"/>
                </a:solidFill>
                <a:effectLst/>
              </a:rPr>
              <a:t> белым.</a:t>
            </a:r>
          </a:p>
        </p:txBody>
      </p:sp>
      <p:pic>
        <p:nvPicPr>
          <p:cNvPr id="16389" name="Picture 10" descr="Безымянный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build="p"/>
      <p:bldP spid="2099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400" b="1">
                <a:solidFill>
                  <a:schemeClr val="bg2"/>
                </a:solidFill>
              </a:rPr>
              <a:t>Хроматические</a:t>
            </a:r>
            <a:r>
              <a:rPr lang="ru-RU" sz="3600" b="1">
                <a:solidFill>
                  <a:srgbClr val="00FF00"/>
                </a:solidFill>
                <a:latin typeface="Arial" charset="0"/>
              </a:rPr>
              <a:t>   </a:t>
            </a:r>
            <a:r>
              <a:rPr lang="ru-RU" sz="4400" b="1">
                <a:solidFill>
                  <a:schemeClr val="bg2"/>
                </a:solidFill>
              </a:rPr>
              <a:t>цвета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1295400"/>
            <a:ext cx="7466013" cy="3200400"/>
            <a:chOff x="401" y="719"/>
            <a:chExt cx="4703" cy="2016"/>
          </a:xfrm>
        </p:grpSpPr>
        <p:sp>
          <p:nvSpPr>
            <p:cNvPr id="13317" name="Rectangle 4"/>
            <p:cNvSpPr>
              <a:spLocks noChangeArrowheads="1"/>
            </p:cNvSpPr>
            <p:nvPr/>
          </p:nvSpPr>
          <p:spPr bwMode="auto">
            <a:xfrm rot="-5400073">
              <a:off x="395" y="1375"/>
              <a:ext cx="2015" cy="70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 rot="-5400073">
              <a:off x="1077" y="1377"/>
              <a:ext cx="2015" cy="7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 rot="-5400073">
              <a:off x="1745" y="1375"/>
              <a:ext cx="2015" cy="706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 rot="-5400073">
              <a:off x="2410" y="1374"/>
              <a:ext cx="2015" cy="705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 rot="-5400073">
              <a:off x="3077" y="1374"/>
              <a:ext cx="2015" cy="70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 rot="-5400073">
              <a:off x="-254" y="1375"/>
              <a:ext cx="2015" cy="70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 rot="-5400073">
              <a:off x="3743" y="1374"/>
              <a:ext cx="2015" cy="70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4724400"/>
            <a:ext cx="8610600" cy="1828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  <a:effectLst/>
              </a:rPr>
              <a:t>Важно отметить, что </a:t>
            </a:r>
            <a:r>
              <a:rPr lang="ru-RU" sz="2800" dirty="0" smtClean="0">
                <a:solidFill>
                  <a:schemeClr val="bg2"/>
                </a:solidFill>
              </a:rPr>
              <a:t>белый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, </a:t>
            </a:r>
            <a:r>
              <a:rPr lang="ru-RU" sz="2800" dirty="0" smtClean="0">
                <a:solidFill>
                  <a:schemeClr val="bg2"/>
                </a:solidFill>
              </a:rPr>
              <a:t>чёрный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и </a:t>
            </a:r>
            <a:r>
              <a:rPr lang="ru-RU" sz="2800" dirty="0" smtClean="0">
                <a:solidFill>
                  <a:schemeClr val="bg2"/>
                </a:solidFill>
              </a:rPr>
              <a:t>серый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 цвета, имеющие хотя бы незначительный оттенок (</a:t>
            </a:r>
            <a:r>
              <a:rPr lang="ru-RU" sz="2800" dirty="0" err="1" smtClean="0">
                <a:solidFill>
                  <a:schemeClr val="bg2"/>
                </a:solidFill>
                <a:effectLst/>
              </a:rPr>
              <a:t>розовый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, желтоватый, зеленоватый и т.п.), уже будут являться хроматическими цветами.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029200" cy="774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2"/>
                </a:solidFill>
              </a:rPr>
              <a:t>Основные цвета</a:t>
            </a:r>
          </a:p>
        </p:txBody>
      </p:sp>
      <p:sp>
        <p:nvSpPr>
          <p:cNvPr id="18435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5867400"/>
            <a:ext cx="822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2"/>
                </a:solidFill>
                <a:effectLst/>
              </a:rPr>
              <a:t>Их нельзя получить смешением других цветов.</a:t>
            </a:r>
          </a:p>
        </p:txBody>
      </p:sp>
      <p:pic>
        <p:nvPicPr>
          <p:cNvPr id="18436" name="Picture 24" descr="Безымянный 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738" y="1143000"/>
            <a:ext cx="2955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5" descr="Безымянный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219200"/>
            <a:ext cx="28273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Безымянный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040225">
            <a:off x="3056731" y="2886869"/>
            <a:ext cx="29543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27"/>
          <p:cNvSpPr>
            <a:spLocks noChangeArrowheads="1"/>
          </p:cNvSpPr>
          <p:nvPr/>
        </p:nvSpPr>
        <p:spPr bwMode="auto">
          <a:xfrm rot="5400000">
            <a:off x="3286125" y="2428875"/>
            <a:ext cx="2343150" cy="381000"/>
          </a:xfrm>
          <a:prstGeom prst="notchedRightArrow">
            <a:avLst>
              <a:gd name="adj1" fmla="val 50000"/>
              <a:gd name="adj2" fmla="val 1537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28"/>
          <p:cNvSpPr>
            <a:spLocks noChangeArrowheads="1"/>
          </p:cNvSpPr>
          <p:nvPr/>
        </p:nvSpPr>
        <p:spPr bwMode="auto">
          <a:xfrm rot="8668647">
            <a:off x="2286000" y="1600200"/>
            <a:ext cx="1714500" cy="381000"/>
          </a:xfrm>
          <a:prstGeom prst="notchedRightArrow">
            <a:avLst>
              <a:gd name="adj1" fmla="val 50000"/>
              <a:gd name="adj2" fmla="val 112500"/>
            </a:avLst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29"/>
          <p:cNvSpPr>
            <a:spLocks noChangeArrowheads="1"/>
          </p:cNvSpPr>
          <p:nvPr/>
        </p:nvSpPr>
        <p:spPr bwMode="auto">
          <a:xfrm rot="1827195">
            <a:off x="4876800" y="1600200"/>
            <a:ext cx="1714500" cy="381000"/>
          </a:xfrm>
          <a:prstGeom prst="notchedRightArrow">
            <a:avLst>
              <a:gd name="adj1" fmla="val 50000"/>
              <a:gd name="adj2" fmla="val 1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8435" grpId="0" build="p"/>
      <p:bldP spid="18439" grpId="0" animBg="1"/>
      <p:bldP spid="18440" grpId="0" animBg="1"/>
      <p:bldP spid="18441" grpId="0" animBg="1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2302</TotalTime>
  <Words>480</Words>
  <Application>Microsoft Office PowerPoint</Application>
  <PresentationFormat>Экран (4:3)</PresentationFormat>
  <Paragraphs>102</Paragraphs>
  <Slides>35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Океан</vt:lpstr>
      <vt:lpstr>Слайд 1</vt:lpstr>
      <vt:lpstr>Слайд 2</vt:lpstr>
      <vt:lpstr>Основные  средства художественной   выразительности:</vt:lpstr>
      <vt:lpstr>Слайд 4</vt:lpstr>
      <vt:lpstr>Ахроматические  цвета</vt:lpstr>
      <vt:lpstr>Слайд 6</vt:lpstr>
      <vt:lpstr>Слайд 7</vt:lpstr>
      <vt:lpstr>Слайд 8</vt:lpstr>
      <vt:lpstr>Основные цвета</vt:lpstr>
      <vt:lpstr>Слайд 10</vt:lpstr>
      <vt:lpstr>Слайд 11</vt:lpstr>
      <vt:lpstr>Слайд 12</vt:lpstr>
      <vt:lpstr>Слайд 13</vt:lpstr>
      <vt:lpstr>Слайд 14</vt:lpstr>
      <vt:lpstr>Дополнительные  цвета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Колорит</vt:lpstr>
      <vt:lpstr>Холодный  колорит</vt:lpstr>
      <vt:lpstr>Тёплый  колорит</vt:lpstr>
      <vt:lpstr>Светлый  колорит</vt:lpstr>
      <vt:lpstr>Тёмный   колорит</vt:lpstr>
      <vt:lpstr>Фактура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Domovoi</dc:creator>
  <cp:lastModifiedBy>username</cp:lastModifiedBy>
  <cp:revision>130</cp:revision>
  <cp:lastPrinted>1601-01-01T00:00:00Z</cp:lastPrinted>
  <dcterms:created xsi:type="dcterms:W3CDTF">1601-01-01T00:00:00Z</dcterms:created>
  <dcterms:modified xsi:type="dcterms:W3CDTF">2020-07-18T15:31:49Z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